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701" r:id="rId3"/>
    <p:sldId id="754" r:id="rId4"/>
    <p:sldId id="755" r:id="rId5"/>
    <p:sldId id="756" r:id="rId6"/>
    <p:sldId id="757" r:id="rId7"/>
    <p:sldId id="758" r:id="rId8"/>
    <p:sldId id="759" r:id="rId9"/>
    <p:sldId id="760" r:id="rId10"/>
    <p:sldId id="761" r:id="rId11"/>
    <p:sldId id="762" r:id="rId12"/>
    <p:sldId id="763" r:id="rId13"/>
    <p:sldId id="764" r:id="rId14"/>
    <p:sldId id="765" r:id="rId15"/>
    <p:sldId id="766" r:id="rId16"/>
    <p:sldId id="767" r:id="rId17"/>
    <p:sldId id="768" r:id="rId18"/>
    <p:sldId id="769" r:id="rId19"/>
    <p:sldId id="770" r:id="rId20"/>
    <p:sldId id="771" r:id="rId21"/>
    <p:sldId id="772" r:id="rId22"/>
    <p:sldId id="773" r:id="rId23"/>
    <p:sldId id="774" r:id="rId24"/>
    <p:sldId id="775" r:id="rId25"/>
    <p:sldId id="776" r:id="rId26"/>
    <p:sldId id="777" r:id="rId27"/>
    <p:sldId id="778" r:id="rId28"/>
    <p:sldId id="779" r:id="rId29"/>
    <p:sldId id="780" r:id="rId30"/>
    <p:sldId id="805" r:id="rId31"/>
    <p:sldId id="807" r:id="rId32"/>
    <p:sldId id="808" r:id="rId33"/>
    <p:sldId id="809" r:id="rId34"/>
    <p:sldId id="812" r:id="rId35"/>
    <p:sldId id="813" r:id="rId36"/>
    <p:sldId id="811" r:id="rId37"/>
    <p:sldId id="814" r:id="rId38"/>
    <p:sldId id="815" r:id="rId39"/>
    <p:sldId id="816" r:id="rId40"/>
    <p:sldId id="817" r:id="rId41"/>
    <p:sldId id="818" r:id="rId42"/>
    <p:sldId id="819" r:id="rId43"/>
    <p:sldId id="820" r:id="rId44"/>
    <p:sldId id="821" r:id="rId45"/>
    <p:sldId id="289" r:id="rId46"/>
    <p:sldId id="287" r:id="rId47"/>
    <p:sldId id="294" r:id="rId48"/>
    <p:sldId id="304" r:id="rId49"/>
    <p:sldId id="265" r:id="rId50"/>
    <p:sldId id="263" r:id="rId51"/>
    <p:sldId id="302" r:id="rId52"/>
    <p:sldId id="822" r:id="rId53"/>
    <p:sldId id="272" r:id="rId54"/>
    <p:sldId id="285" r:id="rId55"/>
    <p:sldId id="281" r:id="rId56"/>
    <p:sldId id="823" r:id="rId57"/>
    <p:sldId id="70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9794"/>
    <a:srgbClr val="FF4E28"/>
    <a:srgbClr val="7AC4FF"/>
    <a:srgbClr val="FFBC13"/>
    <a:srgbClr val="D3EE8A"/>
    <a:srgbClr val="D9A8C3"/>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p:restoredTop sz="72037"/>
  </p:normalViewPr>
  <p:slideViewPr>
    <p:cSldViewPr snapToGrid="0" snapToObjects="1" showGuides="1">
      <p:cViewPr varScale="1">
        <p:scale>
          <a:sx n="88" d="100"/>
          <a:sy n="88" d="100"/>
        </p:scale>
        <p:origin x="148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To</a:t>
            </a:r>
            <a:r>
              <a:rPr lang="en-US" baseline="0" dirty="0"/>
              <a:t> answer our 3 main design questions we asked some question after each scenario. To be able to understand what people want to be informed about we asked them to tell us whether they agree with the following statement: [1</a:t>
            </a:r>
            <a:r>
              <a:rPr lang="en-US" baseline="30000" dirty="0"/>
              <a:t>st</a:t>
            </a:r>
            <a:r>
              <a:rPr lang="en-US" baseline="0" dirty="0"/>
              <a:t> statement]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51</a:t>
            </a:fld>
            <a:endParaRPr lang="en-US"/>
          </a:p>
        </p:txBody>
      </p:sp>
    </p:spTree>
    <p:extLst>
      <p:ext uri="{BB962C8B-B14F-4D97-AF65-F5344CB8AC3E}">
        <p14:creationId xmlns:p14="http://schemas.microsoft.com/office/powerpoint/2010/main" val="349433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0" dirty="0"/>
              <a:t>We also built</a:t>
            </a:r>
            <a:r>
              <a:rPr lang="en-US" sz="2000" b="0" baseline="0" dirty="0"/>
              <a:t> the model that explains people preferences in getting notification about a data collection. In this model knowing that people biometrics is being collected for an unspecified purpose has the most effect on people desire to be notified about it every time it happens. Also knowing that their presence is being collected for a not beneficial purpose had the largest effect in making them not wanting to get notifications every time it happens. Data being collected at a department store has the least effect on notification preferences.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0" baseline="0" dirty="0"/>
              <a:t>*****************Talk more about the least effective factor***********************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0" baseline="0" dirty="0"/>
              <a:t>*****************Talk more about how does the output of this model help the design********************</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0" baseline="0" dirty="0"/>
              <a:t>*****************Say: here I will talk about most important factors in the models but there are a lot more in the paper.</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2000" b="0"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0" baseline="0" dirty="0"/>
              <a:t>[Don’t read the following]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1" dirty="0"/>
              <a:t>Every</a:t>
            </a:r>
            <a:r>
              <a:rPr lang="en-US" sz="2000" b="1" baseline="0" dirty="0"/>
              <a:t> time:</a:t>
            </a:r>
            <a:endParaRPr lang="en-US" sz="2000" b="1" dirty="0"/>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dirty="0"/>
              <a:t>Has the highest effect</a:t>
            </a:r>
            <a:r>
              <a:rPr lang="en-US" sz="2000" baseline="0" dirty="0"/>
              <a:t> on participants’ desire to be notified about a data collection: biometrics being collected for an unspecified purpose</a:t>
            </a:r>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baseline="0" dirty="0"/>
              <a:t>Has the least effect on participant’s desire not to be notified about a data collection: when the data was being collected at the department store</a:t>
            </a:r>
            <a:endParaRPr lang="en-US" sz="200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b="1" dirty="0"/>
              <a:t>Once in</a:t>
            </a:r>
            <a:r>
              <a:rPr lang="en-US" sz="2000" b="1" baseline="0" dirty="0"/>
              <a:t> a while:</a:t>
            </a:r>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dirty="0"/>
              <a:t>Has the highest effect on participants’ desire</a:t>
            </a:r>
            <a:r>
              <a:rPr lang="en-US" sz="2000" baseline="0" dirty="0"/>
              <a:t> not to be notified about a data collection: biometrics being collected</a:t>
            </a:r>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baseline="0" dirty="0"/>
              <a:t>Hast the least effect on participants'’ desire not to be notified about a data collection: presence being collected at a department store</a:t>
            </a:r>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2000" b="1" baseline="0" dirty="0"/>
              <a:t>First time:</a:t>
            </a:r>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b="0" baseline="0" dirty="0"/>
              <a:t>Has the highest effect on participants’ desire not to be notified about a data collection: when participants didn’t find the data collection to be beneficial to them</a:t>
            </a:r>
          </a:p>
          <a:p>
            <a:pPr marL="342900" marR="0" lvl="0" indent="-34290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b="0" baseline="0" dirty="0"/>
              <a:t>Has the least effect on participants’ desire not to be notified about a data collection: when their biometric was being collected at a department store</a:t>
            </a:r>
            <a:endParaRPr lang="en-US" sz="2000" b="0" dirty="0"/>
          </a:p>
          <a:p>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52</a:t>
            </a:fld>
            <a:endParaRPr lang="en-US"/>
          </a:p>
        </p:txBody>
      </p:sp>
    </p:spTree>
    <p:extLst>
      <p:ext uri="{BB962C8B-B14F-4D97-AF65-F5344CB8AC3E}">
        <p14:creationId xmlns:p14="http://schemas.microsoft.com/office/powerpoint/2010/main" val="350486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dirty="0"/>
              <a:t>We</a:t>
            </a:r>
            <a:r>
              <a:rPr lang="en-US" sz="2000" baseline="0" dirty="0"/>
              <a:t> found that people are most comfortable when their video is being collected in scenarios that are likely to happen today however when collecting people biometrics make them most uncomfortable with the data collection. Also knowing that data is being kept forever has the least effect on comfort preferences. </a:t>
            </a:r>
            <a:endParaRPr lang="en-US" sz="2000" dirty="0"/>
          </a:p>
          <a:p>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53</a:t>
            </a:fld>
            <a:endParaRPr lang="en-US"/>
          </a:p>
        </p:txBody>
      </p:sp>
    </p:spTree>
    <p:extLst>
      <p:ext uri="{BB962C8B-B14F-4D97-AF65-F5344CB8AC3E}">
        <p14:creationId xmlns:p14="http://schemas.microsoft.com/office/powerpoint/2010/main" val="109109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2000" dirty="0"/>
              <a:t>What has the most effect on</a:t>
            </a:r>
            <a:r>
              <a:rPr lang="en-US" sz="2000" baseline="0" dirty="0"/>
              <a:t> making people deny a data collection is when their presence is being collected at the workplace. However just knowing that the presence is being collected or the location of data collection is workplace make people allow the data collection. Also the most effective factor in making them allow a data collection is when their video is being collected at a department store. Among the factors, whether or not the data is shared has the least impact on their allow or deny choice.  </a:t>
            </a:r>
            <a:endParaRPr lang="en-US" sz="2000" dirty="0"/>
          </a:p>
          <a:p>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54</a:t>
            </a:fld>
            <a:endParaRPr lang="en-US"/>
          </a:p>
        </p:txBody>
      </p:sp>
    </p:spTree>
    <p:extLst>
      <p:ext uri="{BB962C8B-B14F-4D97-AF65-F5344CB8AC3E}">
        <p14:creationId xmlns:p14="http://schemas.microsoft.com/office/powerpoint/2010/main" val="335133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4000" b="1" i="0" kern="1200" dirty="0">
                <a:solidFill>
                  <a:schemeClr val="tx1"/>
                </a:solidFill>
                <a:effectLst/>
                <a:latin typeface="+mn-lt"/>
                <a:ea typeface="ＭＳ Ｐゴシック" charset="0"/>
                <a:cs typeface="ＭＳ Ｐゴシック" charset="0"/>
              </a:rPr>
              <a:t>As I said in the beginning, </a:t>
            </a:r>
            <a:r>
              <a:rPr lang="en-US" sz="2000" b="0" i="0" kern="1200" dirty="0">
                <a:solidFill>
                  <a:schemeClr val="tx1"/>
                </a:solidFill>
                <a:effectLst/>
                <a:latin typeface="+mn-lt"/>
                <a:ea typeface="ＭＳ Ｐゴシック" charset="0"/>
                <a:cs typeface="ＭＳ Ｐゴシック" charset="0"/>
              </a:rPr>
              <a:t>one of our goal is to develop automated tools to make decisions on behalf of users. what </a:t>
            </a:r>
            <a:r>
              <a:rPr lang="en-US" sz="2000" b="0" i="0" kern="1200" dirty="0" err="1">
                <a:solidFill>
                  <a:schemeClr val="tx1"/>
                </a:solidFill>
                <a:effectLst/>
                <a:latin typeface="+mn-lt"/>
                <a:ea typeface="ＭＳ Ｐゴシック" charset="0"/>
                <a:cs typeface="ＭＳ Ｐゴシック" charset="0"/>
              </a:rPr>
              <a:t>i</a:t>
            </a:r>
            <a:r>
              <a:rPr lang="en-US" sz="2000" b="0" i="0" kern="1200" dirty="0">
                <a:solidFill>
                  <a:schemeClr val="tx1"/>
                </a:solidFill>
                <a:effectLst/>
                <a:latin typeface="+mn-lt"/>
                <a:ea typeface="ＭＳ Ｐゴシック" charset="0"/>
                <a:cs typeface="ＭＳ Ｐゴシック" charset="0"/>
              </a:rPr>
              <a:t> talked about so far tells us what factors (for example, specific data types), are most important to users' comfort and decisions to allow or deny. now we look at whether our study results give us enough information to predict how a user would feel in a new scenario and whether she would want to allow or deny data collection.</a:t>
            </a:r>
          </a:p>
          <a:p>
            <a:endParaRPr lang="en-US" dirty="0"/>
          </a:p>
          <a:p>
            <a:r>
              <a:rPr lang="en-US" dirty="0"/>
              <a:t>We are able to predict people comfort preferences with an average accuracy of 81% and also</a:t>
            </a:r>
            <a:r>
              <a:rPr lang="en-US" baseline="0" dirty="0"/>
              <a:t> their desire to allow or deny a data collection with an average accuracy of 79%. </a:t>
            </a:r>
          </a:p>
          <a:p>
            <a:endParaRPr lang="en-US" baseline="0" dirty="0"/>
          </a:p>
          <a:p>
            <a:r>
              <a:rPr lang="en-US" baseline="0" dirty="0"/>
              <a:t>This means our system can make decision for user when facing a new data collection scenario with 79% accuracy to for example to off the device that is collecting the data. </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55</a:t>
            </a:fld>
            <a:endParaRPr lang="en-US"/>
          </a:p>
        </p:txBody>
      </p:sp>
    </p:spTree>
    <p:extLst>
      <p:ext uri="{BB962C8B-B14F-4D97-AF65-F5344CB8AC3E}">
        <p14:creationId xmlns:p14="http://schemas.microsoft.com/office/powerpoint/2010/main" val="20492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25</a:t>
            </a:fld>
            <a:endParaRPr lang="en-US"/>
          </a:p>
        </p:txBody>
      </p:sp>
    </p:spTree>
    <p:extLst>
      <p:ext uri="{BB962C8B-B14F-4D97-AF65-F5344CB8AC3E}">
        <p14:creationId xmlns:p14="http://schemas.microsoft.com/office/powerpoint/2010/main" val="83517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27</a:t>
            </a:fld>
            <a:endParaRPr lang="en-US"/>
          </a:p>
        </p:txBody>
      </p:sp>
    </p:spTree>
    <p:extLst>
      <p:ext uri="{BB962C8B-B14F-4D97-AF65-F5344CB8AC3E}">
        <p14:creationId xmlns:p14="http://schemas.microsoft.com/office/powerpoint/2010/main" val="240958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build the system we need to have more information about people privacy preferences.</a:t>
            </a:r>
            <a:r>
              <a:rPr lang="en-US" baseline="0" dirty="0"/>
              <a:t> This system has 3 main components. First is to notify people about nearby </a:t>
            </a:r>
            <a:r>
              <a:rPr lang="en-US" baseline="0" dirty="0" err="1"/>
              <a:t>IoT</a:t>
            </a:r>
            <a:r>
              <a:rPr lang="en-US" baseline="0" dirty="0"/>
              <a:t> data collections without overwhelming them. For that we need to study what people want to be notify about. The second component is giving choices to people to control their privacy. To enable this we should know what factors of a data collection make people comfortable or uncomfortable. </a:t>
            </a:r>
            <a:r>
              <a:rPr lang="en-US" sz="2000" b="0" i="0" kern="1200" baseline="0" dirty="0">
                <a:solidFill>
                  <a:schemeClr val="tx1"/>
                </a:solidFill>
                <a:effectLst/>
                <a:latin typeface="+mn-lt"/>
                <a:ea typeface="ＭＳ Ｐゴシック" charset="0"/>
              </a:rPr>
              <a:t>S</a:t>
            </a:r>
            <a:r>
              <a:rPr lang="en-US" sz="2000" b="0" i="0" kern="1200" dirty="0">
                <a:solidFill>
                  <a:schemeClr val="tx1"/>
                </a:solidFill>
                <a:effectLst/>
                <a:latin typeface="+mn-lt"/>
                <a:ea typeface="ＭＳ Ｐゴシック" charset="0"/>
                <a:cs typeface="ＭＳ Ｐゴシック" charset="0"/>
              </a:rPr>
              <a:t>uppose we know whether they're comfortable, does that mean we know whether they're willing to allow or deny collection? if it doesn't, then what factors that aren't important for understanding comfort *are* important for understanding whether data collection should be allowed or denied</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45</a:t>
            </a:fld>
            <a:endParaRPr lang="en-US"/>
          </a:p>
        </p:txBody>
      </p:sp>
    </p:spTree>
    <p:extLst>
      <p:ext uri="{BB962C8B-B14F-4D97-AF65-F5344CB8AC3E}">
        <p14:creationId xmlns:p14="http://schemas.microsoft.com/office/powerpoint/2010/main" val="369528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get answers for these questions </a:t>
            </a:r>
            <a:r>
              <a:rPr lang="en-US" dirty="0"/>
              <a:t>we decided to study a wide range</a:t>
            </a:r>
            <a:r>
              <a:rPr lang="en-US" baseline="0" dirty="0"/>
              <a:t> of </a:t>
            </a:r>
            <a:r>
              <a:rPr lang="en-US" baseline="0" dirty="0" err="1"/>
              <a:t>IoT</a:t>
            </a:r>
            <a:r>
              <a:rPr lang="en-US" baseline="0" dirty="0"/>
              <a:t> data collection scenarios. One approach to capture a broad spectrum of hypothetical situations is to run a vignette study.</a:t>
            </a:r>
          </a:p>
          <a:p>
            <a:endParaRPr lang="en-US" baseline="0" dirty="0"/>
          </a:p>
          <a:p>
            <a:r>
              <a:rPr lang="en-US" baseline="0" dirty="0"/>
              <a:t>****add a sentence to say what our vignette looks like”: In our vignette study we asked participants to imagine themselves in a number of hypothetical data collection situations.</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46</a:t>
            </a:fld>
            <a:endParaRPr lang="en-US"/>
          </a:p>
        </p:txBody>
      </p:sp>
    </p:spTree>
    <p:extLst>
      <p:ext uri="{BB962C8B-B14F-4D97-AF65-F5344CB8AC3E}">
        <p14:creationId xmlns:p14="http://schemas.microsoft.com/office/powerpoint/2010/main" val="341944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factor we included in the scenarios is the type of data including video, audio, and biometrics (show the icons in front of each item). The second factor is location of data collection, like library, home, or public restroom. The next factor is device that is collecting the data like presence sensor, smart phone or iris scanner. The next one is retention time including week, year, forever. Next factor is whether or not the purpose of data collection was mentioned in the scenario. The factor is who benefits from the data collection and this could be the data collector or the user. The next factor is whether or not the data is shared and the last factor is whether or not addition information could be inferred from the collected data.</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****shared: 1) law enforcement 2) device manufacturer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47</a:t>
            </a:fld>
            <a:endParaRPr lang="en-US"/>
          </a:p>
        </p:txBody>
      </p:sp>
    </p:spTree>
    <p:extLst>
      <p:ext uri="{BB962C8B-B14F-4D97-AF65-F5344CB8AC3E}">
        <p14:creationId xmlns:p14="http://schemas.microsoft.com/office/powerpoint/2010/main" val="286884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had 2 types of scenarios. The first type are the ones that are more common and participants have likely already experienced them like: [read the 1</a:t>
            </a:r>
            <a:r>
              <a:rPr lang="en-US" baseline="30000" dirty="0"/>
              <a:t>st</a:t>
            </a:r>
            <a:r>
              <a:rPr lang="en-US" baseline="0" dirty="0"/>
              <a:t> scenario] </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48</a:t>
            </a:fld>
            <a:endParaRPr lang="en-US"/>
          </a:p>
        </p:txBody>
      </p:sp>
    </p:spTree>
    <p:extLst>
      <p:ext uri="{BB962C8B-B14F-4D97-AF65-F5344CB8AC3E}">
        <p14:creationId xmlns:p14="http://schemas.microsoft.com/office/powerpoint/2010/main" val="339751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a:t>
            </a:r>
            <a:r>
              <a:rPr lang="en-US" baseline="0" dirty="0"/>
              <a:t> are the scenarios that may not be common now but will be in the near future. Like: [read the 2</a:t>
            </a:r>
            <a:r>
              <a:rPr lang="en-US" baseline="30000" dirty="0"/>
              <a:t>nd</a:t>
            </a:r>
            <a:r>
              <a:rPr lang="en-US" baseline="0" dirty="0"/>
              <a:t> scenario].</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49</a:t>
            </a:fld>
            <a:endParaRPr lang="en-US"/>
          </a:p>
        </p:txBody>
      </p:sp>
    </p:spTree>
    <p:extLst>
      <p:ext uri="{BB962C8B-B14F-4D97-AF65-F5344CB8AC3E}">
        <p14:creationId xmlns:p14="http://schemas.microsoft.com/office/powerpoint/2010/main" val="255597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had 8 factors per scenario and this leads us to have one hundred and twenty thousand different scenarios. However not all of these combinations made sense. For example an iris scanner collecting finger print was can not be a valid scenario. Thus we removed the scenarios that didn’t make sense and ended up having 380 scenarios. The minimum number of scenarios that can cover all the levels of all the factors was 14 so we provided each participant with 14 scenarios. </a:t>
            </a:r>
            <a:endParaRPr lang="en-US" dirty="0"/>
          </a:p>
        </p:txBody>
      </p:sp>
      <p:sp>
        <p:nvSpPr>
          <p:cNvPr id="4" name="Slide Number Placeholder 3"/>
          <p:cNvSpPr>
            <a:spLocks noGrp="1"/>
          </p:cNvSpPr>
          <p:nvPr>
            <p:ph type="sldNum" sz="quarter" idx="10"/>
          </p:nvPr>
        </p:nvSpPr>
        <p:spPr/>
        <p:txBody>
          <a:bodyPr/>
          <a:lstStyle/>
          <a:p>
            <a:pPr>
              <a:defRPr/>
            </a:pPr>
            <a:fld id="{5DFEE88F-0CB7-1E4D-BC2B-19FCD9E5DA9E}" type="slidenum">
              <a:rPr lang="en-US" smtClean="0"/>
              <a:pPr>
                <a:defRPr/>
              </a:pPr>
              <a:t>50</a:t>
            </a:fld>
            <a:endParaRPr lang="en-US"/>
          </a:p>
        </p:txBody>
      </p:sp>
    </p:spTree>
    <p:extLst>
      <p:ext uri="{BB962C8B-B14F-4D97-AF65-F5344CB8AC3E}">
        <p14:creationId xmlns:p14="http://schemas.microsoft.com/office/powerpoint/2010/main" val="416550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963C97-E1FE-A64F-947B-4F9C66D7BBF1}" type="datetime1">
              <a:rPr lang="en-US" smtClean="0"/>
              <a:t>11/3/20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C60A4F-5B22-CD49-8C87-379B125BE26B}" type="datetime1">
              <a:rPr lang="en-US" smtClean="0"/>
              <a:t>11/3/20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146B1-90CF-D349-B2A3-FB49F3EB24F6}" type="datetime1">
              <a:rPr lang="en-US" smtClean="0"/>
              <a:t>11/3/20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B9B58B-D49A-4D40-ACF3-46DAACBC0AD8}" type="datetime1">
              <a:rPr lang="en-US" smtClean="0"/>
              <a:t>11/3/20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6F9CD-8694-6042-A1A6-FCFE29942E23}" type="datetime1">
              <a:rPr lang="en-US" smtClean="0"/>
              <a:t>11/3/20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003D6C-1982-1948-96CF-55A76FCBEB8C}" type="datetime1">
              <a:rPr lang="en-US" smtClean="0"/>
              <a:t>11/3/20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DE6600-BE10-194C-AEEC-89620F17AEDB}" type="datetime1">
              <a:rPr lang="en-US" smtClean="0"/>
              <a:t>11/3/20</a:t>
            </a:fld>
            <a:endParaRPr lang="en-US"/>
          </a:p>
        </p:txBody>
      </p:sp>
      <p:sp>
        <p:nvSpPr>
          <p:cNvPr id="8" name="Footer Placeholder 7"/>
          <p:cNvSpPr>
            <a:spLocks noGrp="1"/>
          </p:cNvSpPr>
          <p:nvPr>
            <p:ph type="ftr" sz="quarter" idx="11"/>
          </p:nvPr>
        </p:nvSpPr>
        <p:spPr/>
        <p:txBody>
          <a:bodyPr/>
          <a:lstStyle/>
          <a:p>
            <a:r>
              <a:rPr lang="en-US"/>
              <a:t>CS660 - Advanced Information Assurance - UMassAmherst</a:t>
            </a:r>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298490-483E-4747-890F-23AA552BBFC6}" type="datetime1">
              <a:rPr lang="en-US" smtClean="0"/>
              <a:t>11/3/20</a:t>
            </a:fld>
            <a:endParaRPr lang="en-US"/>
          </a:p>
        </p:txBody>
      </p:sp>
      <p:sp>
        <p:nvSpPr>
          <p:cNvPr id="4" name="Footer Placeholder 3"/>
          <p:cNvSpPr>
            <a:spLocks noGrp="1"/>
          </p:cNvSpPr>
          <p:nvPr>
            <p:ph type="ftr" sz="quarter" idx="11"/>
          </p:nvPr>
        </p:nvSpPr>
        <p:spPr/>
        <p:txBody>
          <a:bodyPr/>
          <a:lstStyle/>
          <a:p>
            <a:r>
              <a:rPr lang="en-US"/>
              <a:t>CS660 - Advanced Information Assurance - UMassAmherst</a:t>
            </a:r>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F03F4-41DB-2840-B855-7B80B2380442}" type="datetime1">
              <a:rPr lang="en-US" smtClean="0"/>
              <a:t>11/3/20</a:t>
            </a:fld>
            <a:endParaRPr lang="en-US"/>
          </a:p>
        </p:txBody>
      </p:sp>
      <p:sp>
        <p:nvSpPr>
          <p:cNvPr id="3" name="Footer Placeholder 2"/>
          <p:cNvSpPr>
            <a:spLocks noGrp="1"/>
          </p:cNvSpPr>
          <p:nvPr>
            <p:ph type="ftr" sz="quarter" idx="11"/>
          </p:nvPr>
        </p:nvSpPr>
        <p:spPr/>
        <p:txBody>
          <a:bodyPr/>
          <a:lstStyle/>
          <a:p>
            <a:r>
              <a:rPr lang="en-US"/>
              <a:t>CS660 - Advanced Information Assurance - UMassAmherst</a:t>
            </a:r>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DC13D6-846E-594A-A6B9-BC2BFE29132B}" type="datetime1">
              <a:rPr lang="en-US" smtClean="0"/>
              <a:t>11/3/20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FA901B-A584-8349-9494-6D1B0615CCED}" type="datetime1">
              <a:rPr lang="en-US" smtClean="0"/>
              <a:t>11/3/20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79466-CA55-ED46-A096-0A2A1D45D098}" type="datetime1">
              <a:rPr lang="en-US" smtClean="0"/>
              <a:t>11/3/20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CS660 - Advanced Information Assurance - UMassAmherst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notesSlide" Target="../notesSlides/notesSlide6.xm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1.png"/><Relationship Id="rId11" Type="http://schemas.openxmlformats.org/officeDocument/2006/relationships/image" Target="../media/image56.jp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873" y="4158907"/>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3740" y="4503575"/>
            <a:ext cx="4147751" cy="1508105"/>
          </a:xfrm>
          <a:prstGeom prst="rect">
            <a:avLst/>
          </a:prstGeom>
          <a:noFill/>
        </p:spPr>
        <p:txBody>
          <a:bodyPr wrap="square" rtlCol="0">
            <a:spAutoFit/>
          </a:bodyPr>
          <a:lstStyle/>
          <a:p>
            <a:r>
              <a:rPr lang="en-US" sz="4000" dirty="0">
                <a:latin typeface="Helvetica Neue" charset="0"/>
                <a:ea typeface="Helvetica Neue" charset="0"/>
                <a:cs typeface="Helvetica Neue" charset="0"/>
              </a:rPr>
              <a:t>Anupam Das</a:t>
            </a:r>
          </a:p>
          <a:p>
            <a:endParaRPr lang="en-US" sz="2000" dirty="0">
              <a:latin typeface="Helvetica Neue" charset="0"/>
              <a:ea typeface="Helvetica Neue" charset="0"/>
              <a:cs typeface="Helvetica Neue" charset="0"/>
            </a:endParaRPr>
          </a:p>
          <a:p>
            <a:r>
              <a:rPr lang="en-US" sz="3200" dirty="0">
                <a:latin typeface="Helvetica Neue" charset="0"/>
                <a:ea typeface="Helvetica Neue" charset="0"/>
                <a:cs typeface="Helvetica Neue" charset="0"/>
              </a:rPr>
              <a:t>Nov. 03, 2020</a:t>
            </a:r>
          </a:p>
        </p:txBody>
      </p:sp>
      <p:sp>
        <p:nvSpPr>
          <p:cNvPr id="3" name="Title 2">
            <a:extLst>
              <a:ext uri="{FF2B5EF4-FFF2-40B4-BE49-F238E27FC236}">
                <a16:creationId xmlns:a16="http://schemas.microsoft.com/office/drawing/2014/main" id="{0EE1D932-03D6-2548-B7E9-CF63CD34FE88}"/>
              </a:ext>
            </a:extLst>
          </p:cNvPr>
          <p:cNvSpPr>
            <a:spLocks noGrp="1"/>
          </p:cNvSpPr>
          <p:nvPr>
            <p:ph type="ctrTitle"/>
          </p:nvPr>
        </p:nvSpPr>
        <p:spPr>
          <a:xfrm>
            <a:off x="145143" y="1061514"/>
            <a:ext cx="11836650" cy="3097393"/>
          </a:xfrm>
        </p:spPr>
        <p:txBody>
          <a:bodyPr>
            <a:noAutofit/>
          </a:bodyPr>
          <a:lstStyle/>
          <a:p>
            <a:r>
              <a:rPr lang="en-US" sz="4000" dirty="0">
                <a:solidFill>
                  <a:schemeClr val="tx1"/>
                </a:solidFill>
                <a:ea typeface="Helvetica Neue" charset="0"/>
              </a:rPr>
              <a:t>CSC 533: Privacy in the Digital Age (Fall 2020)</a:t>
            </a:r>
            <a:br>
              <a:rPr lang="en-US" sz="4400" dirty="0">
                <a:solidFill>
                  <a:schemeClr val="tx1"/>
                </a:solidFill>
                <a:ea typeface="Helvetica Neue" charset="0"/>
              </a:rPr>
            </a:br>
            <a:br>
              <a:rPr lang="en-US" sz="4400" dirty="0">
                <a:solidFill>
                  <a:schemeClr val="tx1"/>
                </a:solidFill>
                <a:ea typeface="Helvetica Neue" charset="0"/>
              </a:rPr>
            </a:br>
            <a:r>
              <a:rPr lang="en-US" sz="4000" dirty="0">
                <a:solidFill>
                  <a:schemeClr val="tx1"/>
                </a:solidFill>
                <a:ea typeface="Helvetica Neue" charset="0"/>
              </a:rPr>
              <a:t>Lecture 22: Modeling Users’ Privacy Preferences</a:t>
            </a:r>
            <a:br>
              <a:rPr lang="en-US" sz="4400" dirty="0">
                <a:solidFill>
                  <a:schemeClr val="tx1"/>
                </a:solidFill>
                <a:ea typeface="Helvetica Neue" panose="02000503000000020004" pitchFamily="2" charset="0"/>
              </a:rPr>
            </a:br>
            <a:endParaRPr lang="en-US" sz="4400" dirty="0">
              <a:solidFill>
                <a:schemeClr val="tx1"/>
              </a:solidFill>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1</a:t>
            </a:fld>
            <a:endParaRPr lang="en-US"/>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MT"/>
              </a:rPr>
              <a:t>But how should we nudge users?</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2" name="Rectangle 1">
            <a:extLst>
              <a:ext uri="{FF2B5EF4-FFF2-40B4-BE49-F238E27FC236}">
                <a16:creationId xmlns:a16="http://schemas.microsoft.com/office/drawing/2014/main" id="{5DF06AD2-7E25-C64B-B536-0F33041199D2}"/>
              </a:ext>
            </a:extLst>
          </p:cNvPr>
          <p:cNvSpPr/>
          <p:nvPr/>
        </p:nvSpPr>
        <p:spPr>
          <a:xfrm>
            <a:off x="1033848" y="1917011"/>
            <a:ext cx="9432325" cy="1569660"/>
          </a:xfrm>
          <a:prstGeom prst="rect">
            <a:avLst/>
          </a:prstGeom>
        </p:spPr>
        <p:txBody>
          <a:bodyPr wrap="square">
            <a:sp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What kind of nudge? </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How often?</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How do we evaluate the impact? (e.g., ethics) </a:t>
            </a:r>
            <a:endParaRPr lang="en-US" sz="320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215099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Different framing</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nudge type">
            <a:extLst>
              <a:ext uri="{FF2B5EF4-FFF2-40B4-BE49-F238E27FC236}">
                <a16:creationId xmlns:a16="http://schemas.microsoft.com/office/drawing/2014/main" id="{6E7A1C86-B51B-7B4B-83E6-DBE86527841E}"/>
              </a:ext>
            </a:extLst>
          </p:cNvPr>
          <p:cNvPicPr>
            <a:picLocks noChangeAspect="1"/>
          </p:cNvPicPr>
          <p:nvPr/>
        </p:nvPicPr>
        <p:blipFill>
          <a:blip r:embed="rId2"/>
          <a:stretch>
            <a:fillRect/>
          </a:stretch>
        </p:blipFill>
        <p:spPr>
          <a:xfrm>
            <a:off x="993665" y="1125237"/>
            <a:ext cx="9918700" cy="51562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114133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Putting it to the test</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screensshot of what a user would see">
            <a:extLst>
              <a:ext uri="{FF2B5EF4-FFF2-40B4-BE49-F238E27FC236}">
                <a16:creationId xmlns:a16="http://schemas.microsoft.com/office/drawing/2014/main" id="{090D3740-D633-CE41-8255-133E5B84123E}"/>
              </a:ext>
            </a:extLst>
          </p:cNvPr>
          <p:cNvPicPr>
            <a:picLocks noChangeAspect="1"/>
          </p:cNvPicPr>
          <p:nvPr/>
        </p:nvPicPr>
        <p:blipFill>
          <a:blip r:embed="rId2"/>
          <a:stretch>
            <a:fillRect/>
          </a:stretch>
        </p:blipFill>
        <p:spPr>
          <a:xfrm>
            <a:off x="1346200" y="1109762"/>
            <a:ext cx="8341497" cy="5386288"/>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95575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Framing matters</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impact of nudge">
            <a:extLst>
              <a:ext uri="{FF2B5EF4-FFF2-40B4-BE49-F238E27FC236}">
                <a16:creationId xmlns:a16="http://schemas.microsoft.com/office/drawing/2014/main" id="{2F2D0ADC-DCA3-4A40-B8DD-E481CEB7DC20}"/>
              </a:ext>
            </a:extLst>
          </p:cNvPr>
          <p:cNvPicPr>
            <a:picLocks noChangeAspect="1"/>
          </p:cNvPicPr>
          <p:nvPr/>
        </p:nvPicPr>
        <p:blipFill>
          <a:blip r:embed="rId2"/>
          <a:stretch>
            <a:fillRect/>
          </a:stretch>
        </p:blipFill>
        <p:spPr>
          <a:xfrm>
            <a:off x="1333500" y="1050324"/>
            <a:ext cx="9448800" cy="56134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13</a:t>
            </a:fld>
            <a:endParaRPr lang="en-US"/>
          </a:p>
        </p:txBody>
      </p:sp>
    </p:spTree>
    <p:extLst>
      <p:ext uri="{BB962C8B-B14F-4D97-AF65-F5344CB8AC3E}">
        <p14:creationId xmlns:p14="http://schemas.microsoft.com/office/powerpoint/2010/main" val="300775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1305084" cy="906768"/>
          </a:xfrm>
        </p:spPr>
        <p:txBody>
          <a:bodyPr>
            <a:normAutofit/>
          </a:bodyPr>
          <a:lstStyle/>
          <a:p>
            <a:r>
              <a:rPr lang="en-US" b="1" dirty="0">
                <a:solidFill>
                  <a:srgbClr val="FF0000"/>
                </a:solidFill>
                <a:latin typeface="Arial" panose="020B0604020202020204" pitchFamily="34" charset="0"/>
                <a:cs typeface="Arial" panose="020B0604020202020204" pitchFamily="34" charset="0"/>
              </a:rPr>
              <a:t>Explosion in number of privacy choices </a:t>
            </a:r>
            <a:endParaRPr lang="en-US" b="1" dirty="0">
              <a:solidFill>
                <a:srgbClr val="FF0000"/>
              </a:solidFill>
              <a:effectLst/>
              <a:latin typeface="Arial" panose="020B0604020202020204" pitchFamily="34" charset="0"/>
              <a:cs typeface="Arial" panose="020B0604020202020204" pitchFamily="34" charset="0"/>
            </a:endParaRPr>
          </a:p>
        </p:txBody>
      </p:sp>
      <p:pic>
        <p:nvPicPr>
          <p:cNvPr id="9" name="Picture 8" descr="too much setting for users">
            <a:extLst>
              <a:ext uri="{FF2B5EF4-FFF2-40B4-BE49-F238E27FC236}">
                <a16:creationId xmlns:a16="http://schemas.microsoft.com/office/drawing/2014/main" id="{B10EB743-6587-C041-8D6D-D4BD798E8FFF}"/>
              </a:ext>
            </a:extLst>
          </p:cNvPr>
          <p:cNvPicPr>
            <a:picLocks noChangeAspect="1"/>
          </p:cNvPicPr>
          <p:nvPr/>
        </p:nvPicPr>
        <p:blipFill>
          <a:blip r:embed="rId2"/>
          <a:stretch>
            <a:fillRect/>
          </a:stretch>
        </p:blipFill>
        <p:spPr>
          <a:xfrm>
            <a:off x="1157639" y="1224214"/>
            <a:ext cx="8731428" cy="5497261"/>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14</a:t>
            </a:fld>
            <a:endParaRPr lang="en-US"/>
          </a:p>
        </p:txBody>
      </p:sp>
    </p:spTree>
    <p:extLst>
      <p:ext uri="{BB962C8B-B14F-4D97-AF65-F5344CB8AC3E}">
        <p14:creationId xmlns:p14="http://schemas.microsoft.com/office/powerpoint/2010/main" val="127078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GB" b="1" dirty="0">
                <a:solidFill>
                  <a:srgbClr val="FF0000"/>
                </a:solidFill>
                <a:latin typeface="Arial" panose="020B0604020202020204" pitchFamily="34" charset="0"/>
                <a:ea typeface="Arial" charset="0"/>
                <a:cs typeface="Arial" panose="020B0604020202020204" pitchFamily="34" charset="0"/>
              </a:rPr>
              <a:t>Is changing permissions scalable?</a:t>
            </a:r>
          </a:p>
        </p:txBody>
      </p:sp>
      <p:sp>
        <p:nvSpPr>
          <p:cNvPr id="3" name="Rectangle 2">
            <a:extLst>
              <a:ext uri="{FF2B5EF4-FFF2-40B4-BE49-F238E27FC236}">
                <a16:creationId xmlns:a16="http://schemas.microsoft.com/office/drawing/2014/main" id="{BDF7884B-68A4-DE4A-8C5F-A3BB7C8B5335}"/>
              </a:ext>
            </a:extLst>
          </p:cNvPr>
          <p:cNvSpPr/>
          <p:nvPr/>
        </p:nvSpPr>
        <p:spPr>
          <a:xfrm>
            <a:off x="421895" y="1227322"/>
            <a:ext cx="11539862" cy="1077218"/>
          </a:xfrm>
          <a:prstGeom prst="rect">
            <a:avLst/>
          </a:prstGeom>
        </p:spPr>
        <p:txBody>
          <a:bodyPr wrap="square">
            <a:spAutoFit/>
          </a:bodyPr>
          <a:lstStyle/>
          <a:p>
            <a:r>
              <a:rPr lang="en-US" sz="3200" dirty="0">
                <a:latin typeface="ArialMT"/>
              </a:rPr>
              <a:t>Can You Really Expect a User to Configure 100+ Mobile App Permissions? </a:t>
            </a:r>
            <a:endParaRPr lang="en-US" sz="3200" dirty="0"/>
          </a:p>
        </p:txBody>
      </p:sp>
      <p:pic>
        <p:nvPicPr>
          <p:cNvPr id="7" name="Picture 6" descr="plot">
            <a:extLst>
              <a:ext uri="{FF2B5EF4-FFF2-40B4-BE49-F238E27FC236}">
                <a16:creationId xmlns:a16="http://schemas.microsoft.com/office/drawing/2014/main" id="{19CCAD6F-442C-D94E-85C4-6C7114188FED}"/>
              </a:ext>
            </a:extLst>
          </p:cNvPr>
          <p:cNvPicPr>
            <a:picLocks noChangeAspect="1"/>
          </p:cNvPicPr>
          <p:nvPr/>
        </p:nvPicPr>
        <p:blipFill>
          <a:blip r:embed="rId2"/>
          <a:stretch>
            <a:fillRect/>
          </a:stretch>
        </p:blipFill>
        <p:spPr>
          <a:xfrm>
            <a:off x="499762" y="2481538"/>
            <a:ext cx="7593914" cy="4213460"/>
          </a:xfrm>
          <a:prstGeom prst="rect">
            <a:avLst/>
          </a:prstGeom>
        </p:spPr>
      </p:pic>
      <p:sp>
        <p:nvSpPr>
          <p:cNvPr id="8" name="Rectangle 7">
            <a:extLst>
              <a:ext uri="{FF2B5EF4-FFF2-40B4-BE49-F238E27FC236}">
                <a16:creationId xmlns:a16="http://schemas.microsoft.com/office/drawing/2014/main" id="{8783BE40-BCED-0946-B117-8E9655FA092F}"/>
              </a:ext>
            </a:extLst>
          </p:cNvPr>
          <p:cNvSpPr/>
          <p:nvPr/>
        </p:nvSpPr>
        <p:spPr>
          <a:xfrm>
            <a:off x="8196673" y="3772612"/>
            <a:ext cx="3739954" cy="1384995"/>
          </a:xfrm>
          <a:prstGeom prst="rect">
            <a:avLst/>
          </a:prstGeom>
        </p:spPr>
        <p:txBody>
          <a:bodyPr wrap="square">
            <a:spAutoFit/>
          </a:bodyPr>
          <a:lstStyle/>
          <a:p>
            <a:r>
              <a:rPr lang="en-US" sz="2800" b="1" dirty="0">
                <a:solidFill>
                  <a:srgbClr val="B50A19"/>
                </a:solidFill>
                <a:latin typeface="Arial" panose="020B0604020202020204" pitchFamily="34" charset="0"/>
              </a:rPr>
              <a:t>Privacy Preferences </a:t>
            </a:r>
            <a:endParaRPr lang="en-US" sz="2800" dirty="0"/>
          </a:p>
          <a:p>
            <a:r>
              <a:rPr lang="en-US" sz="2800" b="1" dirty="0">
                <a:solidFill>
                  <a:srgbClr val="B50A19"/>
                </a:solidFill>
                <a:latin typeface="Arial" panose="020B0604020202020204" pitchFamily="34" charset="0"/>
              </a:rPr>
              <a:t>are Context-Sensitive Too </a:t>
            </a:r>
            <a:endParaRPr lang="en-US" sz="2800" dirty="0">
              <a:effectLst/>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157095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16</a:t>
            </a:fld>
            <a:endParaRPr lang="en-US"/>
          </a:p>
        </p:txBody>
      </p:sp>
      <p:sp>
        <p:nvSpPr>
          <p:cNvPr id="2" name="Rectangle 1">
            <a:extLst>
              <a:ext uri="{FF2B5EF4-FFF2-40B4-BE49-F238E27FC236}">
                <a16:creationId xmlns:a16="http://schemas.microsoft.com/office/drawing/2014/main" id="{37225988-F777-9441-842F-50CC63EC93DA}"/>
              </a:ext>
            </a:extLst>
          </p:cNvPr>
          <p:cNvSpPr/>
          <p:nvPr/>
        </p:nvSpPr>
        <p:spPr>
          <a:xfrm>
            <a:off x="439964" y="2519823"/>
            <a:ext cx="11312071" cy="1323439"/>
          </a:xfrm>
          <a:prstGeom prst="rect">
            <a:avLst/>
          </a:prstGeom>
        </p:spPr>
        <p:txBody>
          <a:bodyPr wrap="square">
            <a:spAutoFit/>
          </a:bodyPr>
          <a:lstStyle/>
          <a:p>
            <a:r>
              <a:rPr lang="en-US" sz="4000" b="1" dirty="0">
                <a:solidFill>
                  <a:srgbClr val="FF0000"/>
                </a:solidFill>
                <a:latin typeface="ArialMT"/>
              </a:rPr>
              <a:t>Could We Learn People’s Privacy Preferences To Help Them Configure Settings? </a:t>
            </a:r>
            <a:endParaRPr lang="en-US" sz="4000" b="1" dirty="0">
              <a:solidFill>
                <a:srgbClr val="FF0000"/>
              </a:solidFill>
              <a:effectLst/>
            </a:endParaRPr>
          </a:p>
        </p:txBody>
      </p:sp>
    </p:spTree>
    <p:extLst>
      <p:ext uri="{BB962C8B-B14F-4D97-AF65-F5344CB8AC3E}">
        <p14:creationId xmlns:p14="http://schemas.microsoft.com/office/powerpoint/2010/main" val="2218856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650765" y="288633"/>
            <a:ext cx="11354968" cy="1506300"/>
          </a:xfrm>
        </p:spPr>
        <p:txBody>
          <a:bodyPr>
            <a:normAutofit/>
          </a:bodyPr>
          <a:lstStyle/>
          <a:p>
            <a:r>
              <a:rPr lang="en-US" b="1" dirty="0">
                <a:solidFill>
                  <a:srgbClr val="FF0000"/>
                </a:solidFill>
                <a:latin typeface="Arial" panose="020B0604020202020204" pitchFamily="34" charset="0"/>
                <a:cs typeface="Arial" panose="020B0604020202020204" pitchFamily="34" charset="0"/>
              </a:rPr>
              <a:t>Modeling People’s Mobile App Privacy Preferences </a:t>
            </a:r>
            <a:endParaRPr lang="en-US" b="1" dirty="0">
              <a:solidFill>
                <a:srgbClr val="FF0000"/>
              </a:solidFill>
              <a:effectLst/>
              <a:latin typeface="Arial" panose="020B0604020202020204" pitchFamily="34" charset="0"/>
              <a:cs typeface="Arial" panose="020B0604020202020204" pitchFamily="34" charset="0"/>
            </a:endParaRPr>
          </a:p>
        </p:txBody>
      </p:sp>
      <p:pic>
        <p:nvPicPr>
          <p:cNvPr id="3" name="Picture 2" descr="preference of privacy ">
            <a:extLst>
              <a:ext uri="{FF2B5EF4-FFF2-40B4-BE49-F238E27FC236}">
                <a16:creationId xmlns:a16="http://schemas.microsoft.com/office/drawing/2014/main" id="{96C1BCF0-40B3-304C-9963-AE29A619A6F4}"/>
              </a:ext>
            </a:extLst>
          </p:cNvPr>
          <p:cNvPicPr>
            <a:picLocks noChangeAspect="1"/>
          </p:cNvPicPr>
          <p:nvPr/>
        </p:nvPicPr>
        <p:blipFill>
          <a:blip r:embed="rId2"/>
          <a:stretch>
            <a:fillRect/>
          </a:stretch>
        </p:blipFill>
        <p:spPr>
          <a:xfrm>
            <a:off x="1809750" y="1692272"/>
            <a:ext cx="7977717" cy="5029203"/>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328958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18</a:t>
            </a:fld>
            <a:endParaRPr lang="en-US"/>
          </a:p>
        </p:txBody>
      </p:sp>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One Size-Fits-All Defaults Don’t Work </a:t>
            </a:r>
            <a:endParaRPr lang="en-US" b="1" dirty="0">
              <a:solidFill>
                <a:srgbClr val="FF0000"/>
              </a:solidFill>
              <a:effectLst/>
              <a:latin typeface="Arial" panose="020B0604020202020204" pitchFamily="34" charset="0"/>
              <a:cs typeface="Arial" panose="020B0604020202020204" pitchFamily="34" charset="0"/>
            </a:endParaRPr>
          </a:p>
        </p:txBody>
      </p:sp>
      <p:pic>
        <p:nvPicPr>
          <p:cNvPr id="3" name="Picture 2" descr="variance of preference ">
            <a:extLst>
              <a:ext uri="{FF2B5EF4-FFF2-40B4-BE49-F238E27FC236}">
                <a16:creationId xmlns:a16="http://schemas.microsoft.com/office/drawing/2014/main" id="{4CBD6F0B-3ABA-DA48-B1CF-FCA66816E1BB}"/>
              </a:ext>
            </a:extLst>
          </p:cNvPr>
          <p:cNvPicPr>
            <a:picLocks noChangeAspect="1"/>
          </p:cNvPicPr>
          <p:nvPr/>
        </p:nvPicPr>
        <p:blipFill>
          <a:blip r:embed="rId2"/>
          <a:stretch>
            <a:fillRect/>
          </a:stretch>
        </p:blipFill>
        <p:spPr>
          <a:xfrm>
            <a:off x="1240366" y="1217612"/>
            <a:ext cx="9296400" cy="5321300"/>
          </a:xfrm>
          <a:prstGeom prst="rect">
            <a:avLst/>
          </a:prstGeom>
        </p:spPr>
      </p:pic>
    </p:spTree>
    <p:extLst>
      <p:ext uri="{BB962C8B-B14F-4D97-AF65-F5344CB8AC3E}">
        <p14:creationId xmlns:p14="http://schemas.microsoft.com/office/powerpoint/2010/main" val="21357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Hierarchical Clustering </a:t>
            </a:r>
            <a:endParaRPr lang="en-US" b="1" dirty="0">
              <a:solidFill>
                <a:srgbClr val="FF0000"/>
              </a:solidFill>
              <a:effectLst/>
              <a:latin typeface="Arial" panose="020B0604020202020204" pitchFamily="34" charset="0"/>
              <a:cs typeface="Arial" panose="020B0604020202020204" pitchFamily="34" charset="0"/>
            </a:endParaRPr>
          </a:p>
        </p:txBody>
      </p:sp>
      <p:pic>
        <p:nvPicPr>
          <p:cNvPr id="3" name="Picture 2" descr="clustering users">
            <a:extLst>
              <a:ext uri="{FF2B5EF4-FFF2-40B4-BE49-F238E27FC236}">
                <a16:creationId xmlns:a16="http://schemas.microsoft.com/office/drawing/2014/main" id="{DC8A0F17-154A-4E4C-9D05-4E718B40B340}"/>
              </a:ext>
            </a:extLst>
          </p:cNvPr>
          <p:cNvPicPr>
            <a:picLocks noChangeAspect="1"/>
          </p:cNvPicPr>
          <p:nvPr/>
        </p:nvPicPr>
        <p:blipFill>
          <a:blip r:embed="rId2"/>
          <a:stretch>
            <a:fillRect/>
          </a:stretch>
        </p:blipFill>
        <p:spPr>
          <a:xfrm>
            <a:off x="1615965" y="1050324"/>
            <a:ext cx="8628702" cy="5586929"/>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245241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Goals</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5" name="TextBox 4">
            <a:extLst>
              <a:ext uri="{FF2B5EF4-FFF2-40B4-BE49-F238E27FC236}">
                <a16:creationId xmlns:a16="http://schemas.microsoft.com/office/drawing/2014/main" id="{CB5520B6-3BE4-9047-B0A6-DA2F5562E70B}"/>
              </a:ext>
            </a:extLst>
          </p:cNvPr>
          <p:cNvSpPr txBox="1"/>
          <p:nvPr/>
        </p:nvSpPr>
        <p:spPr>
          <a:xfrm>
            <a:off x="609887" y="1580330"/>
            <a:ext cx="10595632" cy="4401205"/>
          </a:xfrm>
          <a:prstGeom prst="rect">
            <a:avLst/>
          </a:prstGeom>
          <a:noFill/>
        </p:spPr>
        <p:txBody>
          <a:bodyPr wrap="square" rtlCol="0">
            <a:spAutoFit/>
          </a:bodyPr>
          <a:lstStyle/>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Ways to help users make better privacy decisions (preferences)</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Ways in which ML can help users configure their privacy preferences</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Privacy preferences in IoT</a:t>
            </a:r>
            <a:endParaRPr lang="en-US" sz="2800" dirty="0">
              <a:latin typeface="Arial" panose="020B0604020202020204" pitchFamily="34" charset="0"/>
              <a:cs typeface="Arial" panose="020B0604020202020204" pitchFamily="34" charset="0"/>
            </a:endParaRPr>
          </a:p>
          <a:p>
            <a:pPr marL="1371600" lvl="2"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lvl="2"/>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51EEDE7-D207-4C4A-8F02-E19CF522C707}"/>
              </a:ext>
            </a:extLst>
          </p:cNvPr>
          <p:cNvSpPr txBox="1"/>
          <p:nvPr/>
        </p:nvSpPr>
        <p:spPr>
          <a:xfrm>
            <a:off x="2893471" y="6356350"/>
            <a:ext cx="5717129" cy="338554"/>
          </a:xfrm>
          <a:prstGeom prst="rect">
            <a:avLst/>
          </a:prstGeom>
          <a:noFill/>
        </p:spPr>
        <p:txBody>
          <a:bodyPr wrap="square" rtlCol="0">
            <a:spAutoFit/>
          </a:bodyPr>
          <a:lstStyle/>
          <a:p>
            <a:r>
              <a:rPr lang="en-US" sz="1600" dirty="0"/>
              <a:t>Some slide content taken from Norman </a:t>
            </a:r>
            <a:r>
              <a:rPr lang="en-US" sz="1600" dirty="0" err="1"/>
              <a:t>Sadeh</a:t>
            </a:r>
            <a:r>
              <a:rPr lang="en-US" sz="1600" dirty="0"/>
              <a:t>, </a:t>
            </a:r>
            <a:r>
              <a:rPr lang="en-US" sz="1600" dirty="0">
                <a:latin typeface="NimbusRomNo9L"/>
              </a:rPr>
              <a:t>W. He, P. E. </a:t>
            </a:r>
            <a:r>
              <a:rPr lang="en-US" sz="1600" dirty="0" err="1">
                <a:latin typeface="NimbusRomNo9L"/>
              </a:rPr>
              <a:t>Naeini</a:t>
            </a:r>
            <a:r>
              <a:rPr lang="en-US" sz="1600" dirty="0"/>
              <a:t> </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3348812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Unconcerned group</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5" name="Picture 4" descr="unconcerned group">
            <a:extLst>
              <a:ext uri="{FF2B5EF4-FFF2-40B4-BE49-F238E27FC236}">
                <a16:creationId xmlns:a16="http://schemas.microsoft.com/office/drawing/2014/main" id="{D03858FA-EB1F-FF48-9852-6A6DA9BD28F1}"/>
              </a:ext>
            </a:extLst>
          </p:cNvPr>
          <p:cNvPicPr>
            <a:picLocks noChangeAspect="1"/>
          </p:cNvPicPr>
          <p:nvPr/>
        </p:nvPicPr>
        <p:blipFill>
          <a:blip r:embed="rId2"/>
          <a:stretch>
            <a:fillRect/>
          </a:stretch>
        </p:blipFill>
        <p:spPr>
          <a:xfrm>
            <a:off x="1959049" y="1053311"/>
            <a:ext cx="7391032" cy="4751378"/>
          </a:xfrm>
          <a:prstGeom prst="rect">
            <a:avLst/>
          </a:prstGeom>
        </p:spPr>
      </p:pic>
      <p:sp>
        <p:nvSpPr>
          <p:cNvPr id="2" name="Rectangle 1">
            <a:extLst>
              <a:ext uri="{FF2B5EF4-FFF2-40B4-BE49-F238E27FC236}">
                <a16:creationId xmlns:a16="http://schemas.microsoft.com/office/drawing/2014/main" id="{1FE6DCDE-04B3-5F42-AA7D-DBF2A9D942F2}"/>
              </a:ext>
            </a:extLst>
          </p:cNvPr>
          <p:cNvSpPr/>
          <p:nvPr/>
        </p:nvSpPr>
        <p:spPr>
          <a:xfrm>
            <a:off x="567266" y="5584805"/>
            <a:ext cx="10786533" cy="954107"/>
          </a:xfrm>
          <a:prstGeom prst="rect">
            <a:avLst/>
          </a:prstGeom>
        </p:spPr>
        <p:txBody>
          <a:bodyPr wrap="square">
            <a:spAutoFit/>
          </a:bodyPr>
          <a:lstStyle/>
          <a:p>
            <a:pPr marL="285750" indent="-285750">
              <a:buFont typeface="Arial" panose="020B0604020202020204" pitchFamily="34" charset="0"/>
              <a:buChar char="•"/>
            </a:pPr>
            <a:r>
              <a:rPr lang="en-US" sz="2800" dirty="0">
                <a:latin typeface="ArialMT"/>
              </a:rPr>
              <a:t>Generally open to all types of disclosures</a:t>
            </a:r>
          </a:p>
          <a:p>
            <a:pPr marL="285750" indent="-285750">
              <a:buFont typeface="Arial" panose="020B0604020202020204" pitchFamily="34" charset="0"/>
              <a:buChar char="•"/>
            </a:pPr>
            <a:r>
              <a:rPr lang="en-US" sz="2800" dirty="0">
                <a:latin typeface="ArialMT"/>
              </a:rPr>
              <a:t>Red in SNS/Accounts is probably a fluke – insufficient data </a:t>
            </a:r>
            <a:endParaRPr lang="en-US" sz="2800" dirty="0">
              <a:effectLst/>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252181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Conservative Cluster </a:t>
            </a:r>
            <a:endParaRPr lang="en-US" b="1" dirty="0">
              <a:solidFill>
                <a:srgbClr val="FF0000"/>
              </a:solidFill>
              <a:effectLst/>
              <a:latin typeface="Arial" panose="020B0604020202020204" pitchFamily="34" charset="0"/>
              <a:cs typeface="Arial" panose="020B0604020202020204" pitchFamily="34" charset="0"/>
            </a:endParaRPr>
          </a:p>
        </p:txBody>
      </p:sp>
      <p:pic>
        <p:nvPicPr>
          <p:cNvPr id="9" name="Picture 8" descr="conservative group">
            <a:extLst>
              <a:ext uri="{FF2B5EF4-FFF2-40B4-BE49-F238E27FC236}">
                <a16:creationId xmlns:a16="http://schemas.microsoft.com/office/drawing/2014/main" id="{A01AB22F-2877-B04A-81A6-2B6D3027B333}"/>
              </a:ext>
            </a:extLst>
          </p:cNvPr>
          <p:cNvPicPr>
            <a:picLocks noChangeAspect="1"/>
          </p:cNvPicPr>
          <p:nvPr/>
        </p:nvPicPr>
        <p:blipFill>
          <a:blip r:embed="rId2"/>
          <a:stretch>
            <a:fillRect/>
          </a:stretch>
        </p:blipFill>
        <p:spPr>
          <a:xfrm>
            <a:off x="762000" y="1050324"/>
            <a:ext cx="7848600" cy="4889500"/>
          </a:xfrm>
          <a:prstGeom prst="rect">
            <a:avLst/>
          </a:prstGeom>
        </p:spPr>
      </p:pic>
      <p:sp>
        <p:nvSpPr>
          <p:cNvPr id="10" name="Rectangle 9">
            <a:extLst>
              <a:ext uri="{FF2B5EF4-FFF2-40B4-BE49-F238E27FC236}">
                <a16:creationId xmlns:a16="http://schemas.microsoft.com/office/drawing/2014/main" id="{2C457BF2-232A-EA4A-A29F-2126A73F4687}"/>
              </a:ext>
            </a:extLst>
          </p:cNvPr>
          <p:cNvSpPr/>
          <p:nvPr/>
        </p:nvSpPr>
        <p:spPr>
          <a:xfrm>
            <a:off x="211667" y="5890478"/>
            <a:ext cx="11551965" cy="830997"/>
          </a:xfrm>
          <a:prstGeom prst="rect">
            <a:avLst/>
          </a:prstGeom>
        </p:spPr>
        <p:txBody>
          <a:bodyPr wrap="square">
            <a:spAutoFit/>
          </a:bodyPr>
          <a:lstStyle/>
          <a:p>
            <a:pPr marL="285750" indent="-285750">
              <a:buFont typeface="Arial" panose="020B0604020202020204" pitchFamily="34" charset="0"/>
              <a:buChar char="•"/>
            </a:pPr>
            <a:r>
              <a:rPr lang="en-US" sz="2400" dirty="0">
                <a:latin typeface="ArialMT"/>
              </a:rPr>
              <a:t>Uncomfortable letting external libraries access their information in general</a:t>
            </a:r>
          </a:p>
          <a:p>
            <a:pPr marL="285750" indent="-285750">
              <a:buFont typeface="Arial" panose="020B0604020202020204" pitchFamily="34" charset="0"/>
              <a:buChar char="•"/>
            </a:pPr>
            <a:r>
              <a:rPr lang="en-US" sz="2400" dirty="0">
                <a:latin typeface="ArialMT"/>
              </a:rPr>
              <a:t>Even for internal purposes in the case of contact list, SMS and phone state </a:t>
            </a:r>
            <a:endParaRPr lang="en-US" sz="2400" dirty="0">
              <a:effectLst/>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21</a:t>
            </a:fld>
            <a:endParaRPr lang="en-US"/>
          </a:p>
        </p:txBody>
      </p:sp>
    </p:spTree>
    <p:extLst>
      <p:ext uri="{BB962C8B-B14F-4D97-AF65-F5344CB8AC3E}">
        <p14:creationId xmlns:p14="http://schemas.microsoft.com/office/powerpoint/2010/main" val="288902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Advanced User Cluster</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8" name="Picture 7" descr="advanced users">
            <a:extLst>
              <a:ext uri="{FF2B5EF4-FFF2-40B4-BE49-F238E27FC236}">
                <a16:creationId xmlns:a16="http://schemas.microsoft.com/office/drawing/2014/main" id="{9B6F4B40-02AB-2944-8622-B6F67B0F51CB}"/>
              </a:ext>
            </a:extLst>
          </p:cNvPr>
          <p:cNvPicPr>
            <a:picLocks noChangeAspect="1"/>
          </p:cNvPicPr>
          <p:nvPr/>
        </p:nvPicPr>
        <p:blipFill>
          <a:blip r:embed="rId2"/>
          <a:stretch>
            <a:fillRect/>
          </a:stretch>
        </p:blipFill>
        <p:spPr>
          <a:xfrm>
            <a:off x="1563047" y="822941"/>
            <a:ext cx="6919011" cy="4553537"/>
          </a:xfrm>
          <a:prstGeom prst="rect">
            <a:avLst/>
          </a:prstGeom>
        </p:spPr>
      </p:pic>
      <p:sp>
        <p:nvSpPr>
          <p:cNvPr id="2" name="Rectangle 1">
            <a:extLst>
              <a:ext uri="{FF2B5EF4-FFF2-40B4-BE49-F238E27FC236}">
                <a16:creationId xmlns:a16="http://schemas.microsoft.com/office/drawing/2014/main" id="{74F65DD5-4F07-DA4A-BE0F-33C6F8A5E6C2}"/>
              </a:ext>
            </a:extLst>
          </p:cNvPr>
          <p:cNvSpPr/>
          <p:nvPr/>
        </p:nvSpPr>
        <p:spPr>
          <a:xfrm>
            <a:off x="787400" y="5149094"/>
            <a:ext cx="10541000" cy="1569660"/>
          </a:xfrm>
          <a:prstGeom prst="rect">
            <a:avLst/>
          </a:prstGeom>
        </p:spPr>
        <p:txBody>
          <a:bodyPr wrap="square">
            <a:spAutoFit/>
          </a:bodyPr>
          <a:lstStyle/>
          <a:p>
            <a:pPr marL="285750" indent="-285750">
              <a:buFont typeface="Arial" panose="020B0604020202020204" pitchFamily="34" charset="0"/>
              <a:buChar char="•"/>
            </a:pPr>
            <a:r>
              <a:rPr lang="en-US" sz="2400" dirty="0">
                <a:latin typeface="ArialMT"/>
              </a:rPr>
              <a:t>Appear to be conservative too, but more selective</a:t>
            </a:r>
          </a:p>
          <a:p>
            <a:pPr marL="285750" indent="-285750">
              <a:buFont typeface="Arial" panose="020B0604020202020204" pitchFamily="34" charset="0"/>
              <a:buChar char="•"/>
            </a:pPr>
            <a:r>
              <a:rPr lang="en-US" sz="2400" dirty="0">
                <a:latin typeface="ArialMT"/>
              </a:rPr>
              <a:t>Don’t like ads and mobile analytics</a:t>
            </a:r>
          </a:p>
          <a:p>
            <a:pPr marL="285750" indent="-285750">
              <a:buFont typeface="Arial" panose="020B0604020202020204" pitchFamily="34" charset="0"/>
              <a:buChar char="•"/>
            </a:pPr>
            <a:r>
              <a:rPr lang="en-US" sz="2400" dirty="0">
                <a:latin typeface="ArialMT"/>
              </a:rPr>
              <a:t>OK disclosing coarse location information, more cautious with fine location</a:t>
            </a:r>
          </a:p>
          <a:p>
            <a:pPr marL="285750" indent="-285750">
              <a:buFont typeface="Arial" panose="020B0604020202020204" pitchFamily="34" charset="0"/>
              <a:buChar char="•"/>
            </a:pPr>
            <a:r>
              <a:rPr lang="en-US" sz="2400" dirty="0">
                <a:latin typeface="ArialMT"/>
              </a:rPr>
              <a:t>OK disclosing fine location with SNS </a:t>
            </a:r>
            <a:endParaRPr lang="en-US" sz="2400" dirty="0">
              <a:effectLst/>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201631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23</a:t>
            </a:fld>
            <a:endParaRPr lang="en-US"/>
          </a:p>
        </p:txBody>
      </p:sp>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532231" y="505289"/>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Identifying a User’s Privacy Profile </a:t>
            </a:r>
            <a:endParaRPr lang="en-US" b="1" dirty="0">
              <a:solidFill>
                <a:srgbClr val="FF0000"/>
              </a:solidFill>
              <a:effectLst/>
              <a:latin typeface="Arial" panose="020B0604020202020204" pitchFamily="34" charset="0"/>
              <a:cs typeface="Arial" panose="020B0604020202020204" pitchFamily="34" charset="0"/>
            </a:endParaRPr>
          </a:p>
        </p:txBody>
      </p:sp>
      <p:pic>
        <p:nvPicPr>
          <p:cNvPr id="3" name="Picture 2" descr="ask users questions to create segments">
            <a:extLst>
              <a:ext uri="{FF2B5EF4-FFF2-40B4-BE49-F238E27FC236}">
                <a16:creationId xmlns:a16="http://schemas.microsoft.com/office/drawing/2014/main" id="{6EDDD6F7-AE83-8A4F-A6F6-C7ABEA14EC67}"/>
              </a:ext>
            </a:extLst>
          </p:cNvPr>
          <p:cNvPicPr>
            <a:picLocks noChangeAspect="1"/>
          </p:cNvPicPr>
          <p:nvPr/>
        </p:nvPicPr>
        <p:blipFill>
          <a:blip r:embed="rId2"/>
          <a:stretch>
            <a:fillRect/>
          </a:stretch>
        </p:blipFill>
        <p:spPr>
          <a:xfrm>
            <a:off x="2324100" y="1879599"/>
            <a:ext cx="7467600" cy="4318000"/>
          </a:xfrm>
          <a:prstGeom prst="rect">
            <a:avLst/>
          </a:prstGeom>
        </p:spPr>
      </p:pic>
    </p:spTree>
    <p:extLst>
      <p:ext uri="{BB962C8B-B14F-4D97-AF65-F5344CB8AC3E}">
        <p14:creationId xmlns:p14="http://schemas.microsoft.com/office/powerpoint/2010/main" val="415927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24</a:t>
            </a:fld>
            <a:endParaRPr lang="en-US"/>
          </a:p>
        </p:txBody>
      </p:sp>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04215" y="119073"/>
            <a:ext cx="11507369" cy="1557100"/>
          </a:xfrm>
        </p:spPr>
        <p:txBody>
          <a:bodyPr>
            <a:normAutofit/>
          </a:bodyPr>
          <a:lstStyle/>
          <a:p>
            <a:r>
              <a:rPr lang="en-US" b="1" dirty="0">
                <a:solidFill>
                  <a:srgbClr val="FF0000"/>
                </a:solidFill>
                <a:latin typeface="Arial" panose="020B0604020202020204" pitchFamily="34" charset="0"/>
                <a:cs typeface="Arial" panose="020B0604020202020204" pitchFamily="34" charset="0"/>
              </a:rPr>
              <a:t>Generating Profile-based Recommendations for Users</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2" name="Rectangle 1">
            <a:extLst>
              <a:ext uri="{FF2B5EF4-FFF2-40B4-BE49-F238E27FC236}">
                <a16:creationId xmlns:a16="http://schemas.microsoft.com/office/drawing/2014/main" id="{F9371DD0-08B7-3B45-A3BB-62C4BC2D8A30}"/>
              </a:ext>
            </a:extLst>
          </p:cNvPr>
          <p:cNvSpPr/>
          <p:nvPr/>
        </p:nvSpPr>
        <p:spPr>
          <a:xfrm>
            <a:off x="654994" y="1811867"/>
            <a:ext cx="6457006" cy="1384995"/>
          </a:xfrm>
          <a:prstGeom prst="rect">
            <a:avLst/>
          </a:prstGeom>
        </p:spPr>
        <p:txBody>
          <a:bodyPr wrap="square">
            <a:spAutoFit/>
          </a:bodyPr>
          <a:lstStyle/>
          <a:p>
            <a:r>
              <a:rPr lang="en-US" sz="2800" dirty="0">
                <a:latin typeface="Arial" panose="020B0604020202020204" pitchFamily="34" charset="0"/>
              </a:rPr>
              <a:t>For each new user, the privacy assistant app asks up to 5 questions to capture the user’s preference.</a:t>
            </a:r>
            <a:endParaRPr lang="en-US" sz="2800" dirty="0"/>
          </a:p>
        </p:txBody>
      </p:sp>
      <p:sp>
        <p:nvSpPr>
          <p:cNvPr id="3" name="Rectangle 2">
            <a:extLst>
              <a:ext uri="{FF2B5EF4-FFF2-40B4-BE49-F238E27FC236}">
                <a16:creationId xmlns:a16="http://schemas.microsoft.com/office/drawing/2014/main" id="{2D21B6A1-DF50-C54F-A0EE-900E10434677}"/>
              </a:ext>
            </a:extLst>
          </p:cNvPr>
          <p:cNvSpPr/>
          <p:nvPr/>
        </p:nvSpPr>
        <p:spPr>
          <a:xfrm>
            <a:off x="654994" y="3337934"/>
            <a:ext cx="4361503" cy="1815882"/>
          </a:xfrm>
          <a:prstGeom prst="rect">
            <a:avLst/>
          </a:prstGeom>
        </p:spPr>
        <p:txBody>
          <a:bodyPr wrap="square">
            <a:spAutoFit/>
          </a:bodyPr>
          <a:lstStyle/>
          <a:p>
            <a:r>
              <a:rPr lang="en-US" sz="2800" dirty="0">
                <a:latin typeface="Arial" panose="020B0604020202020204" pitchFamily="34" charset="0"/>
              </a:rPr>
              <a:t>Types of questions:</a:t>
            </a:r>
          </a:p>
          <a:p>
            <a:pPr marL="285750" indent="-285750">
              <a:buFont typeface="Arial" panose="020B0604020202020204" pitchFamily="34" charset="0"/>
              <a:buChar char="•"/>
            </a:pPr>
            <a:r>
              <a:rPr lang="en-US" sz="2800" dirty="0">
                <a:latin typeface="Arial" panose="020B0604020202020204" pitchFamily="34" charset="0"/>
              </a:rPr>
              <a:t>(category, permission)</a:t>
            </a:r>
          </a:p>
          <a:p>
            <a:pPr marL="285750" indent="-285750">
              <a:buFont typeface="Arial" panose="020B0604020202020204" pitchFamily="34" charset="0"/>
              <a:buChar char="•"/>
            </a:pPr>
            <a:r>
              <a:rPr lang="en-US" sz="2800" dirty="0">
                <a:latin typeface="Arial" panose="020B0604020202020204" pitchFamily="34" charset="0"/>
              </a:rPr>
              <a:t>(permission, purpose)</a:t>
            </a:r>
          </a:p>
          <a:p>
            <a:pPr marL="285750" indent="-285750">
              <a:buFont typeface="Arial" panose="020B0604020202020204" pitchFamily="34" charset="0"/>
              <a:buChar char="•"/>
            </a:pPr>
            <a:r>
              <a:rPr lang="en-US" sz="2800" dirty="0">
                <a:latin typeface="Arial" panose="020B0604020202020204" pitchFamily="34" charset="0"/>
              </a:rPr>
              <a:t>(permission)</a:t>
            </a:r>
            <a:endParaRPr lang="en-US" sz="2800" dirty="0"/>
          </a:p>
        </p:txBody>
      </p:sp>
      <p:pic>
        <p:nvPicPr>
          <p:cNvPr id="7" name="Picture 6" descr="question pattern">
            <a:extLst>
              <a:ext uri="{FF2B5EF4-FFF2-40B4-BE49-F238E27FC236}">
                <a16:creationId xmlns:a16="http://schemas.microsoft.com/office/drawing/2014/main" id="{56D5AFEA-7453-0E41-961F-3DE85F02816B}"/>
              </a:ext>
            </a:extLst>
          </p:cNvPr>
          <p:cNvPicPr>
            <a:picLocks noChangeAspect="1"/>
          </p:cNvPicPr>
          <p:nvPr/>
        </p:nvPicPr>
        <p:blipFill>
          <a:blip r:embed="rId2"/>
          <a:stretch>
            <a:fillRect/>
          </a:stretch>
        </p:blipFill>
        <p:spPr>
          <a:xfrm>
            <a:off x="8838442" y="1193126"/>
            <a:ext cx="2973142" cy="5133117"/>
          </a:xfrm>
          <a:prstGeom prst="rect">
            <a:avLst/>
          </a:prstGeom>
        </p:spPr>
      </p:pic>
      <p:sp>
        <p:nvSpPr>
          <p:cNvPr id="8" name="Rectangle 7">
            <a:extLst>
              <a:ext uri="{FF2B5EF4-FFF2-40B4-BE49-F238E27FC236}">
                <a16:creationId xmlns:a16="http://schemas.microsoft.com/office/drawing/2014/main" id="{CBEB19CD-C5DE-874E-97D7-2C9D520D47EC}"/>
              </a:ext>
            </a:extLst>
          </p:cNvPr>
          <p:cNvSpPr/>
          <p:nvPr/>
        </p:nvSpPr>
        <p:spPr>
          <a:xfrm>
            <a:off x="601155" y="5366353"/>
            <a:ext cx="8387405" cy="1200329"/>
          </a:xfrm>
          <a:prstGeom prst="rect">
            <a:avLst/>
          </a:prstGeom>
        </p:spPr>
        <p:txBody>
          <a:bodyPr wrap="square">
            <a:spAutoFit/>
          </a:bodyPr>
          <a:lstStyle/>
          <a:p>
            <a:r>
              <a:rPr lang="en-US" sz="2400" dirty="0">
                <a:latin typeface="Arial" panose="020B0604020202020204" pitchFamily="34" charset="0"/>
              </a:rPr>
              <a:t>Context-specific: the questions are chosen by optimizing a decision tree dynamically according to what apps are installed on users’ device. </a:t>
            </a:r>
            <a:endParaRPr lang="en-US" sz="2400" dirty="0"/>
          </a:p>
        </p:txBody>
      </p:sp>
    </p:spTree>
    <p:extLst>
      <p:ext uri="{BB962C8B-B14F-4D97-AF65-F5344CB8AC3E}">
        <p14:creationId xmlns:p14="http://schemas.microsoft.com/office/powerpoint/2010/main" val="231033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Showing recommendation</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oppotunity to change perference">
            <a:extLst>
              <a:ext uri="{FF2B5EF4-FFF2-40B4-BE49-F238E27FC236}">
                <a16:creationId xmlns:a16="http://schemas.microsoft.com/office/drawing/2014/main" id="{CF726E22-CDFE-BE4F-B89C-29069D9301A7}"/>
              </a:ext>
            </a:extLst>
          </p:cNvPr>
          <p:cNvPicPr>
            <a:picLocks noChangeAspect="1"/>
          </p:cNvPicPr>
          <p:nvPr/>
        </p:nvPicPr>
        <p:blipFill>
          <a:blip r:embed="rId3"/>
          <a:stretch>
            <a:fillRect/>
          </a:stretch>
        </p:blipFill>
        <p:spPr>
          <a:xfrm>
            <a:off x="1499920" y="1050324"/>
            <a:ext cx="8473814" cy="580846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3009244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Recommendation with explanation</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5" name="Picture 4" descr="explanation">
            <a:extLst>
              <a:ext uri="{FF2B5EF4-FFF2-40B4-BE49-F238E27FC236}">
                <a16:creationId xmlns:a16="http://schemas.microsoft.com/office/drawing/2014/main" id="{5857873E-A754-4940-B07F-1AA518884C39}"/>
              </a:ext>
            </a:extLst>
          </p:cNvPr>
          <p:cNvPicPr>
            <a:picLocks noChangeAspect="1"/>
          </p:cNvPicPr>
          <p:nvPr/>
        </p:nvPicPr>
        <p:blipFill>
          <a:blip r:embed="rId2"/>
          <a:stretch>
            <a:fillRect/>
          </a:stretch>
        </p:blipFill>
        <p:spPr>
          <a:xfrm>
            <a:off x="1988565" y="1035925"/>
            <a:ext cx="8138670" cy="5502987"/>
          </a:xfrm>
          <a:prstGeom prst="rect">
            <a:avLst/>
          </a:prstGeom>
        </p:spPr>
      </p:pic>
      <p:sp>
        <p:nvSpPr>
          <p:cNvPr id="4" name="Slide Number Placeholder 3" descr="explanations">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425497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Field test</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2" name="Rectangle 1">
            <a:extLst>
              <a:ext uri="{FF2B5EF4-FFF2-40B4-BE49-F238E27FC236}">
                <a16:creationId xmlns:a16="http://schemas.microsoft.com/office/drawing/2014/main" id="{3793CCDE-7152-9849-B9D3-3606C0E04D62}"/>
              </a:ext>
            </a:extLst>
          </p:cNvPr>
          <p:cNvSpPr/>
          <p:nvPr/>
        </p:nvSpPr>
        <p:spPr>
          <a:xfrm>
            <a:off x="396765" y="1050324"/>
            <a:ext cx="11446935" cy="1384995"/>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rPr>
              <a:t>27 participants are shown recommendations</a:t>
            </a:r>
          </a:p>
          <a:p>
            <a:pPr marL="285750" indent="-285750">
              <a:buFont typeface="Arial" panose="020B0604020202020204" pitchFamily="34" charset="0"/>
              <a:buChar char="•"/>
            </a:pPr>
            <a:r>
              <a:rPr lang="en-US" sz="2800" dirty="0">
                <a:latin typeface="Arial" panose="020B0604020202020204" pitchFamily="34" charset="0"/>
              </a:rPr>
              <a:t>Majority of the recommendations were accepted</a:t>
            </a:r>
          </a:p>
          <a:p>
            <a:pPr marL="742950" lvl="1" indent="-285750">
              <a:buFont typeface="Arial" panose="020B0604020202020204" pitchFamily="34" charset="0"/>
              <a:buChar char="•"/>
            </a:pPr>
            <a:r>
              <a:rPr lang="en-US" sz="2800" dirty="0">
                <a:latin typeface="Arial" panose="020B0604020202020204" pitchFamily="34" charset="0"/>
              </a:rPr>
              <a:t>196 of 249 recommended items (78.7%)</a:t>
            </a:r>
            <a:endParaRPr lang="en-US" sz="2800" dirty="0"/>
          </a:p>
        </p:txBody>
      </p:sp>
      <p:pic>
        <p:nvPicPr>
          <p:cNvPr id="8" name="Picture 7" descr="plot">
            <a:extLst>
              <a:ext uri="{FF2B5EF4-FFF2-40B4-BE49-F238E27FC236}">
                <a16:creationId xmlns:a16="http://schemas.microsoft.com/office/drawing/2014/main" id="{3DB475A7-01F0-DF40-9226-9231F820D7A1}"/>
              </a:ext>
            </a:extLst>
          </p:cNvPr>
          <p:cNvPicPr>
            <a:picLocks noChangeAspect="1"/>
          </p:cNvPicPr>
          <p:nvPr/>
        </p:nvPicPr>
        <p:blipFill>
          <a:blip r:embed="rId3"/>
          <a:stretch>
            <a:fillRect/>
          </a:stretch>
        </p:blipFill>
        <p:spPr>
          <a:xfrm>
            <a:off x="904765" y="2457480"/>
            <a:ext cx="6325768" cy="4081432"/>
          </a:xfrm>
          <a:prstGeom prst="rect">
            <a:avLst/>
          </a:prstGeom>
        </p:spPr>
      </p:pic>
      <p:pic>
        <p:nvPicPr>
          <p:cNvPr id="5" name="Picture 4" descr="&quot;&quot;">
            <a:extLst>
              <a:ext uri="{FF2B5EF4-FFF2-40B4-BE49-F238E27FC236}">
                <a16:creationId xmlns:a16="http://schemas.microsoft.com/office/drawing/2014/main" id="{62EF580F-831F-F341-9BA5-76ED9E6F7743}"/>
              </a:ext>
            </a:extLst>
          </p:cNvPr>
          <p:cNvPicPr>
            <a:picLocks noChangeAspect="1"/>
          </p:cNvPicPr>
          <p:nvPr/>
        </p:nvPicPr>
        <p:blipFill>
          <a:blip r:embed="rId4"/>
          <a:stretch>
            <a:fillRect/>
          </a:stretch>
        </p:blipFill>
        <p:spPr>
          <a:xfrm>
            <a:off x="7937500" y="4279900"/>
            <a:ext cx="4089400" cy="18542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45965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Mobile App Privacy Assistant </a:t>
            </a:r>
            <a:endParaRPr lang="en-US" b="1" dirty="0">
              <a:solidFill>
                <a:srgbClr val="FF0000"/>
              </a:solidFill>
              <a:effectLst/>
              <a:latin typeface="Arial" panose="020B0604020202020204" pitchFamily="34" charset="0"/>
              <a:cs typeface="Arial" panose="020B0604020202020204" pitchFamily="34" charset="0"/>
            </a:endParaRPr>
          </a:p>
        </p:txBody>
      </p:sp>
      <p:pic>
        <p:nvPicPr>
          <p:cNvPr id="3" name="Picture 2" descr="app in playstore">
            <a:extLst>
              <a:ext uri="{FF2B5EF4-FFF2-40B4-BE49-F238E27FC236}">
                <a16:creationId xmlns:a16="http://schemas.microsoft.com/office/drawing/2014/main" id="{12375C94-497D-454B-B4F7-854292966448}"/>
              </a:ext>
            </a:extLst>
          </p:cNvPr>
          <p:cNvPicPr>
            <a:picLocks noChangeAspect="1"/>
          </p:cNvPicPr>
          <p:nvPr/>
        </p:nvPicPr>
        <p:blipFill>
          <a:blip r:embed="rId2"/>
          <a:stretch>
            <a:fillRect/>
          </a:stretch>
        </p:blipFill>
        <p:spPr>
          <a:xfrm>
            <a:off x="1962150" y="1271104"/>
            <a:ext cx="7012517" cy="5256695"/>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28</a:t>
            </a:fld>
            <a:endParaRPr lang="en-US"/>
          </a:p>
        </p:txBody>
      </p:sp>
    </p:spTree>
    <p:extLst>
      <p:ext uri="{BB962C8B-B14F-4D97-AF65-F5344CB8AC3E}">
        <p14:creationId xmlns:p14="http://schemas.microsoft.com/office/powerpoint/2010/main" val="3292778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What about IoT settings?</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2" name="Rectangle 1">
            <a:extLst>
              <a:ext uri="{FF2B5EF4-FFF2-40B4-BE49-F238E27FC236}">
                <a16:creationId xmlns:a16="http://schemas.microsoft.com/office/drawing/2014/main" id="{F686292D-11EB-FB46-80FE-2B727C8E7B94}"/>
              </a:ext>
            </a:extLst>
          </p:cNvPr>
          <p:cNvSpPr/>
          <p:nvPr/>
        </p:nvSpPr>
        <p:spPr>
          <a:xfrm>
            <a:off x="630767" y="1559006"/>
            <a:ext cx="10854265" cy="4524315"/>
          </a:xfrm>
          <a:prstGeom prst="rect">
            <a:avLst/>
          </a:prstGeom>
        </p:spPr>
        <p:txBody>
          <a:bodyPr wrap="square">
            <a:spAutoFit/>
          </a:bodyPr>
          <a:lstStyle/>
          <a:p>
            <a:r>
              <a:rPr lang="en-US" sz="3200" dirty="0">
                <a:latin typeface="Arial" panose="020B0604020202020204" pitchFamily="34" charset="0"/>
                <a:cs typeface="Arial" panose="020B0604020202020204" pitchFamily="34" charset="0"/>
              </a:rPr>
              <a:t>• No App Stores</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No (standardized) UI</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Often hidden, embedded</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More ways of collecting personal data</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Explosion in number of devices &amp; services(scale)</a:t>
            </a:r>
          </a:p>
          <a:p>
            <a:pPr marL="28575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Different settings:</a:t>
            </a:r>
          </a:p>
          <a:p>
            <a:pPr marL="742950" lvl="1"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In smart homes</a:t>
            </a:r>
          </a:p>
          <a:p>
            <a:pPr marL="742950" lvl="1"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In smart surroundings </a:t>
            </a:r>
          </a:p>
          <a:p>
            <a:r>
              <a:rPr lang="en-US" sz="3200" dirty="0">
                <a:latin typeface="Arial" panose="020B0604020202020204" pitchFamily="34" charset="0"/>
                <a:cs typeface="Arial" panose="020B0604020202020204" pitchFamily="34" charset="0"/>
              </a:rPr>
              <a:t> </a:t>
            </a:r>
            <a:endParaRPr lang="en-US" sz="320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29</a:t>
            </a:fld>
            <a:endParaRPr lang="en-US"/>
          </a:p>
        </p:txBody>
      </p:sp>
    </p:spTree>
    <p:extLst>
      <p:ext uri="{BB962C8B-B14F-4D97-AF65-F5344CB8AC3E}">
        <p14:creationId xmlns:p14="http://schemas.microsoft.com/office/powerpoint/2010/main" val="357207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normAutofit/>
          </a:bodyPr>
          <a:lstStyle/>
          <a:p>
            <a:r>
              <a:rPr lang="en-US" b="1" dirty="0">
                <a:solidFill>
                  <a:srgbClr val="FF0000"/>
                </a:solidFill>
                <a:latin typeface="Arial" panose="020B0604020202020204" pitchFamily="34" charset="0"/>
                <a:cs typeface="Arial" panose="020B0604020202020204" pitchFamily="34" charset="0"/>
              </a:rPr>
              <a:t>Users are not good at making decision</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App permissions">
            <a:extLst>
              <a:ext uri="{FF2B5EF4-FFF2-40B4-BE49-F238E27FC236}">
                <a16:creationId xmlns:a16="http://schemas.microsoft.com/office/drawing/2014/main" id="{C5F90F9E-C8E3-8947-B531-F6ACBB572C24}"/>
              </a:ext>
            </a:extLst>
          </p:cNvPr>
          <p:cNvPicPr>
            <a:picLocks noChangeAspect="1"/>
          </p:cNvPicPr>
          <p:nvPr/>
        </p:nvPicPr>
        <p:blipFill>
          <a:blip r:embed="rId2"/>
          <a:stretch>
            <a:fillRect/>
          </a:stretch>
        </p:blipFill>
        <p:spPr>
          <a:xfrm>
            <a:off x="1843194" y="1050324"/>
            <a:ext cx="8215870" cy="5358176"/>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4077122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From single user to multiple users</a:t>
            </a:r>
          </a:p>
        </p:txBody>
      </p:sp>
      <p:pic>
        <p:nvPicPr>
          <p:cNvPr id="7" name="Picture 6" descr="single Vs. multi user">
            <a:extLst>
              <a:ext uri="{FF2B5EF4-FFF2-40B4-BE49-F238E27FC236}">
                <a16:creationId xmlns:a16="http://schemas.microsoft.com/office/drawing/2014/main" id="{F98E174B-72B1-3748-AC74-1719589E8C56}"/>
              </a:ext>
            </a:extLst>
          </p:cNvPr>
          <p:cNvPicPr>
            <a:picLocks noChangeAspect="1"/>
          </p:cNvPicPr>
          <p:nvPr/>
        </p:nvPicPr>
        <p:blipFill>
          <a:blip r:embed="rId2"/>
          <a:stretch>
            <a:fillRect/>
          </a:stretch>
        </p:blipFill>
        <p:spPr>
          <a:xfrm>
            <a:off x="113145" y="1322530"/>
            <a:ext cx="12065000" cy="49784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1106796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normAutofit/>
          </a:bodyPr>
          <a:lstStyle/>
          <a:p>
            <a:r>
              <a:rPr lang="en-US" b="1" dirty="0">
                <a:solidFill>
                  <a:srgbClr val="FF0000"/>
                </a:solidFill>
                <a:latin typeface="Arial" panose="020B0604020202020204" pitchFamily="34" charset="0"/>
                <a:cs typeface="Arial" panose="020B0604020202020204" pitchFamily="34" charset="0"/>
              </a:rPr>
              <a:t>Access controls for different users</a:t>
            </a:r>
          </a:p>
        </p:txBody>
      </p:sp>
      <p:pic>
        <p:nvPicPr>
          <p:cNvPr id="7" name="Picture 6" descr="per user level choice">
            <a:extLst>
              <a:ext uri="{FF2B5EF4-FFF2-40B4-BE49-F238E27FC236}">
                <a16:creationId xmlns:a16="http://schemas.microsoft.com/office/drawing/2014/main" id="{09DB31E6-9267-594F-8DC4-BC6D5C62F28E}"/>
              </a:ext>
            </a:extLst>
          </p:cNvPr>
          <p:cNvPicPr>
            <a:picLocks noChangeAspect="1"/>
          </p:cNvPicPr>
          <p:nvPr/>
        </p:nvPicPr>
        <p:blipFill>
          <a:blip r:embed="rId2"/>
          <a:stretch>
            <a:fillRect/>
          </a:stretch>
        </p:blipFill>
        <p:spPr>
          <a:xfrm>
            <a:off x="826966" y="1244522"/>
            <a:ext cx="9848273" cy="5111828"/>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31</a:t>
            </a:fld>
            <a:endParaRPr lang="en-US"/>
          </a:p>
        </p:txBody>
      </p:sp>
    </p:spTree>
    <p:extLst>
      <p:ext uri="{BB962C8B-B14F-4D97-AF65-F5344CB8AC3E}">
        <p14:creationId xmlns:p14="http://schemas.microsoft.com/office/powerpoint/2010/main" val="4065075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472848"/>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Determining privacy settings for IoT </a:t>
            </a:r>
          </a:p>
        </p:txBody>
      </p:sp>
      <p:sp>
        <p:nvSpPr>
          <p:cNvPr id="2" name="TextBox 1">
            <a:extLst>
              <a:ext uri="{FF2B5EF4-FFF2-40B4-BE49-F238E27FC236}">
                <a16:creationId xmlns:a16="http://schemas.microsoft.com/office/drawing/2014/main" id="{0DBD0E43-2FB7-E645-A81F-D5D48128D4BF}"/>
              </a:ext>
            </a:extLst>
          </p:cNvPr>
          <p:cNvSpPr txBox="1"/>
          <p:nvPr/>
        </p:nvSpPr>
        <p:spPr>
          <a:xfrm>
            <a:off x="745733" y="1779557"/>
            <a:ext cx="1048388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Map desired access-control policies for IoT devices</a:t>
            </a: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How policies might vary by relationship and capabilities?</a:t>
            </a:r>
          </a:p>
          <a:p>
            <a:pPr marL="742950" lvl="1"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Identify potential default policies</a:t>
            </a:r>
          </a:p>
          <a:p>
            <a:pPr marL="742950" lvl="1"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What contextual factors affect decision?</a:t>
            </a:r>
          </a:p>
        </p:txBody>
      </p:sp>
      <p:sp>
        <p:nvSpPr>
          <p:cNvPr id="3" name="Rectangle 2">
            <a:extLst>
              <a:ext uri="{FF2B5EF4-FFF2-40B4-BE49-F238E27FC236}">
                <a16:creationId xmlns:a16="http://schemas.microsoft.com/office/drawing/2014/main" id="{C2E1DC41-B835-4945-A6EE-1298EB982D4F}"/>
              </a:ext>
            </a:extLst>
          </p:cNvPr>
          <p:cNvSpPr/>
          <p:nvPr/>
        </p:nvSpPr>
        <p:spPr>
          <a:xfrm>
            <a:off x="581380" y="5433020"/>
            <a:ext cx="10772420" cy="584775"/>
          </a:xfrm>
          <a:prstGeom prst="rect">
            <a:avLst/>
          </a:prstGeom>
        </p:spPr>
        <p:txBody>
          <a:bodyPr wrap="square">
            <a:spAutoFit/>
          </a:bodyPr>
          <a:lstStyle/>
          <a:p>
            <a:r>
              <a:rPr lang="en-US" sz="1600" dirty="0">
                <a:latin typeface="NimbusRomNo9L"/>
              </a:rPr>
              <a:t>W. He, M. </a:t>
            </a:r>
            <a:r>
              <a:rPr lang="en-US" sz="1600" dirty="0" err="1">
                <a:latin typeface="NimbusRomNo9L"/>
              </a:rPr>
              <a:t>Golla</a:t>
            </a:r>
            <a:r>
              <a:rPr lang="en-US" sz="1600" dirty="0">
                <a:latin typeface="NimbusRomNo9L"/>
              </a:rPr>
              <a:t>, R. </a:t>
            </a:r>
            <a:r>
              <a:rPr lang="en-US" sz="1600" dirty="0" err="1">
                <a:latin typeface="NimbusRomNo9L"/>
              </a:rPr>
              <a:t>Padhi</a:t>
            </a:r>
            <a:r>
              <a:rPr lang="en-US" sz="1600" dirty="0">
                <a:latin typeface="NimbusRomNo9L"/>
              </a:rPr>
              <a:t>, J. </a:t>
            </a:r>
            <a:r>
              <a:rPr lang="en-US" sz="1600" dirty="0" err="1">
                <a:latin typeface="NimbusRomNo9L"/>
              </a:rPr>
              <a:t>Ofek</a:t>
            </a:r>
            <a:r>
              <a:rPr lang="en-US" sz="1600" dirty="0">
                <a:latin typeface="NimbusRomNo9L"/>
              </a:rPr>
              <a:t>, M. Du ̈</a:t>
            </a:r>
            <a:r>
              <a:rPr lang="en-US" sz="1600" dirty="0" err="1">
                <a:latin typeface="NimbusRomNo9L"/>
              </a:rPr>
              <a:t>rmuth</a:t>
            </a:r>
            <a:r>
              <a:rPr lang="en-US" sz="1600" dirty="0">
                <a:latin typeface="NimbusRomNo9L"/>
              </a:rPr>
              <a:t>, E. Fernandes, and B. Ur, “Rethinking access control and authentication for the home Internet of Things (IoT),” in </a:t>
            </a:r>
            <a:r>
              <a:rPr lang="en-US" sz="1600" i="1" dirty="0">
                <a:latin typeface="NimbusRomNo9L"/>
              </a:rPr>
              <a:t>27th USENIX Security Symposium (USENIX Security)</a:t>
            </a:r>
            <a:r>
              <a:rPr lang="en-US" sz="1600" dirty="0">
                <a:latin typeface="NimbusRomNo9L"/>
              </a:rPr>
              <a:t>. USENIX Association, 2018, pp. 255–272. </a:t>
            </a:r>
            <a:endParaRPr lang="en-US" sz="1600" dirty="0">
              <a:effectLst/>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32</a:t>
            </a:fld>
            <a:endParaRPr lang="en-US"/>
          </a:p>
        </p:txBody>
      </p:sp>
    </p:spTree>
    <p:extLst>
      <p:ext uri="{BB962C8B-B14F-4D97-AF65-F5344CB8AC3E}">
        <p14:creationId xmlns:p14="http://schemas.microsoft.com/office/powerpoint/2010/main" val="186113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User study design</a:t>
            </a:r>
          </a:p>
        </p:txBody>
      </p:sp>
      <p:pic>
        <p:nvPicPr>
          <p:cNvPr id="8" name="Picture 7" descr="template for questions">
            <a:extLst>
              <a:ext uri="{FF2B5EF4-FFF2-40B4-BE49-F238E27FC236}">
                <a16:creationId xmlns:a16="http://schemas.microsoft.com/office/drawing/2014/main" id="{F98B7539-BD42-9142-A4A7-843566A359A0}"/>
              </a:ext>
            </a:extLst>
          </p:cNvPr>
          <p:cNvPicPr>
            <a:picLocks noChangeAspect="1"/>
          </p:cNvPicPr>
          <p:nvPr/>
        </p:nvPicPr>
        <p:blipFill>
          <a:blip r:embed="rId2"/>
          <a:stretch>
            <a:fillRect/>
          </a:stretch>
        </p:blipFill>
        <p:spPr>
          <a:xfrm>
            <a:off x="1519495" y="1038578"/>
            <a:ext cx="8137123" cy="285285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9B0014D-9CA4-5244-A8F7-530F0DC43277}"/>
              </a:ext>
            </a:extLst>
          </p:cNvPr>
          <p:cNvSpPr txBox="1"/>
          <p:nvPr/>
        </p:nvSpPr>
        <p:spPr>
          <a:xfrm>
            <a:off x="10179333" y="2146678"/>
            <a:ext cx="1513556"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Template</a:t>
            </a:r>
          </a:p>
        </p:txBody>
      </p:sp>
      <p:pic>
        <p:nvPicPr>
          <p:cNvPr id="5" name="Picture 4" descr="template for questions">
            <a:extLst>
              <a:ext uri="{FF2B5EF4-FFF2-40B4-BE49-F238E27FC236}">
                <a16:creationId xmlns:a16="http://schemas.microsoft.com/office/drawing/2014/main" id="{D0827033-CDE5-FB45-8CA9-3E76ECC773C2}"/>
              </a:ext>
            </a:extLst>
          </p:cNvPr>
          <p:cNvPicPr>
            <a:picLocks noChangeAspect="1"/>
          </p:cNvPicPr>
          <p:nvPr/>
        </p:nvPicPr>
        <p:blipFill>
          <a:blip r:embed="rId3"/>
          <a:stretch>
            <a:fillRect/>
          </a:stretch>
        </p:blipFill>
        <p:spPr>
          <a:xfrm>
            <a:off x="2079648" y="3993442"/>
            <a:ext cx="7576970" cy="272803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A0386CE-5D2D-F64B-8F21-1C430CE25C73}"/>
              </a:ext>
            </a:extLst>
          </p:cNvPr>
          <p:cNvSpPr txBox="1"/>
          <p:nvPr/>
        </p:nvSpPr>
        <p:spPr>
          <a:xfrm>
            <a:off x="10226938" y="4971251"/>
            <a:ext cx="145103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Example</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33</a:t>
            </a:fld>
            <a:endParaRPr lang="en-US"/>
          </a:p>
        </p:txBody>
      </p:sp>
    </p:spTree>
    <p:extLst>
      <p:ext uri="{BB962C8B-B14F-4D97-AF65-F5344CB8AC3E}">
        <p14:creationId xmlns:p14="http://schemas.microsoft.com/office/powerpoint/2010/main" val="1803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Relationships considered</a:t>
            </a:r>
          </a:p>
        </p:txBody>
      </p:sp>
      <p:pic>
        <p:nvPicPr>
          <p:cNvPr id="5" name="Picture 4" descr="relations considered">
            <a:extLst>
              <a:ext uri="{FF2B5EF4-FFF2-40B4-BE49-F238E27FC236}">
                <a16:creationId xmlns:a16="http://schemas.microsoft.com/office/drawing/2014/main" id="{29C56A3E-A149-9741-8D11-7F749291D835}"/>
              </a:ext>
            </a:extLst>
          </p:cNvPr>
          <p:cNvPicPr>
            <a:picLocks noChangeAspect="1"/>
          </p:cNvPicPr>
          <p:nvPr/>
        </p:nvPicPr>
        <p:blipFill>
          <a:blip r:embed="rId2"/>
          <a:stretch>
            <a:fillRect/>
          </a:stretch>
        </p:blipFill>
        <p:spPr>
          <a:xfrm>
            <a:off x="175604" y="1399309"/>
            <a:ext cx="11817485" cy="4460581"/>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34</a:t>
            </a:fld>
            <a:endParaRPr lang="en-US"/>
          </a:p>
        </p:txBody>
      </p:sp>
    </p:spTree>
    <p:extLst>
      <p:ext uri="{BB962C8B-B14F-4D97-AF65-F5344CB8AC3E}">
        <p14:creationId xmlns:p14="http://schemas.microsoft.com/office/powerpoint/2010/main" val="214023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Capabilities</a:t>
            </a:r>
          </a:p>
        </p:txBody>
      </p:sp>
      <p:pic>
        <p:nvPicPr>
          <p:cNvPr id="5" name="Picture 4" descr="devices considered">
            <a:extLst>
              <a:ext uri="{FF2B5EF4-FFF2-40B4-BE49-F238E27FC236}">
                <a16:creationId xmlns:a16="http://schemas.microsoft.com/office/drawing/2014/main" id="{347710CD-1B6E-A449-B90D-0CB7F1F1EE00}"/>
              </a:ext>
            </a:extLst>
          </p:cNvPr>
          <p:cNvPicPr>
            <a:picLocks noChangeAspect="1"/>
          </p:cNvPicPr>
          <p:nvPr/>
        </p:nvPicPr>
        <p:blipFill>
          <a:blip r:embed="rId2"/>
          <a:stretch>
            <a:fillRect/>
          </a:stretch>
        </p:blipFill>
        <p:spPr>
          <a:xfrm>
            <a:off x="785205" y="1038578"/>
            <a:ext cx="10187595" cy="5504001"/>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35</a:t>
            </a:fld>
            <a:endParaRPr lang="en-US"/>
          </a:p>
        </p:txBody>
      </p:sp>
    </p:spTree>
    <p:extLst>
      <p:ext uri="{BB962C8B-B14F-4D97-AF65-F5344CB8AC3E}">
        <p14:creationId xmlns:p14="http://schemas.microsoft.com/office/powerpoint/2010/main" val="3892418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1665262" cy="828966"/>
          </a:xfrm>
        </p:spPr>
        <p:txBody>
          <a:bodyPr>
            <a:normAutofit/>
          </a:bodyPr>
          <a:lstStyle/>
          <a:p>
            <a:r>
              <a:rPr lang="en-US" b="1" dirty="0">
                <a:solidFill>
                  <a:srgbClr val="FF0000"/>
                </a:solidFill>
                <a:latin typeface="Arial" panose="020B0604020202020204" pitchFamily="34" charset="0"/>
                <a:cs typeface="Arial" panose="020B0604020202020204" pitchFamily="34" charset="0"/>
              </a:rPr>
              <a:t>Are relationship and capabilities enough?</a:t>
            </a:r>
          </a:p>
        </p:txBody>
      </p:sp>
      <p:sp>
        <p:nvSpPr>
          <p:cNvPr id="2" name="TextBox 1">
            <a:extLst>
              <a:ext uri="{FF2B5EF4-FFF2-40B4-BE49-F238E27FC236}">
                <a16:creationId xmlns:a16="http://schemas.microsoft.com/office/drawing/2014/main" id="{0DBD0E43-2FB7-E645-A81F-D5D48128D4BF}"/>
              </a:ext>
            </a:extLst>
          </p:cNvPr>
          <p:cNvSpPr txBox="1"/>
          <p:nvPr/>
        </p:nvSpPr>
        <p:spPr>
          <a:xfrm>
            <a:off x="491581" y="5833851"/>
            <a:ext cx="1144626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Temporal factor</a:t>
            </a:r>
          </a:p>
        </p:txBody>
      </p:sp>
      <p:pic>
        <p:nvPicPr>
          <p:cNvPr id="8" name="Picture 7" descr="temporal facts considered">
            <a:extLst>
              <a:ext uri="{FF2B5EF4-FFF2-40B4-BE49-F238E27FC236}">
                <a16:creationId xmlns:a16="http://schemas.microsoft.com/office/drawing/2014/main" id="{D043177C-5B4C-9044-8142-1C8B4DAE2117}"/>
              </a:ext>
            </a:extLst>
          </p:cNvPr>
          <p:cNvPicPr>
            <a:picLocks noChangeAspect="1"/>
          </p:cNvPicPr>
          <p:nvPr/>
        </p:nvPicPr>
        <p:blipFill>
          <a:blip r:embed="rId2"/>
          <a:stretch>
            <a:fillRect/>
          </a:stretch>
        </p:blipFill>
        <p:spPr>
          <a:xfrm>
            <a:off x="491581" y="1385453"/>
            <a:ext cx="10967861" cy="4101523"/>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36</a:t>
            </a:fld>
            <a:endParaRPr lang="en-US"/>
          </a:p>
        </p:txBody>
      </p:sp>
    </p:spTree>
    <p:extLst>
      <p:ext uri="{BB962C8B-B14F-4D97-AF65-F5344CB8AC3E}">
        <p14:creationId xmlns:p14="http://schemas.microsoft.com/office/powerpoint/2010/main" val="19330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Participants (</a:t>
            </a:r>
            <a:r>
              <a:rPr lang="en-US" b="1" dirty="0" err="1">
                <a:solidFill>
                  <a:srgbClr val="FF0000"/>
                </a:solidFill>
                <a:latin typeface="Arial" panose="020B0604020202020204" pitchFamily="34" charset="0"/>
                <a:cs typeface="Arial" panose="020B0604020202020204" pitchFamily="34" charset="0"/>
              </a:rPr>
              <a:t>MTurk</a:t>
            </a:r>
            <a:r>
              <a:rPr lang="en-US" b="1" dirty="0">
                <a:solidFill>
                  <a:srgbClr val="FF0000"/>
                </a:solidFill>
                <a:latin typeface="Arial" panose="020B0604020202020204" pitchFamily="34" charset="0"/>
                <a:cs typeface="Arial" panose="020B0604020202020204" pitchFamily="34" charset="0"/>
              </a:rPr>
              <a:t>)</a:t>
            </a:r>
          </a:p>
        </p:txBody>
      </p:sp>
      <p:pic>
        <p:nvPicPr>
          <p:cNvPr id="5" name="Picture 4" descr="participant">
            <a:extLst>
              <a:ext uri="{FF2B5EF4-FFF2-40B4-BE49-F238E27FC236}">
                <a16:creationId xmlns:a16="http://schemas.microsoft.com/office/drawing/2014/main" id="{8FA70FD1-F8A4-8E45-AE38-01BF83635429}"/>
              </a:ext>
            </a:extLst>
          </p:cNvPr>
          <p:cNvPicPr>
            <a:picLocks noChangeAspect="1"/>
          </p:cNvPicPr>
          <p:nvPr/>
        </p:nvPicPr>
        <p:blipFill>
          <a:blip r:embed="rId2"/>
          <a:stretch>
            <a:fillRect/>
          </a:stretch>
        </p:blipFill>
        <p:spPr>
          <a:xfrm>
            <a:off x="991201" y="1525567"/>
            <a:ext cx="9519804" cy="4830783"/>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37</a:t>
            </a:fld>
            <a:endParaRPr lang="en-US"/>
          </a:p>
        </p:txBody>
      </p:sp>
    </p:spTree>
    <p:extLst>
      <p:ext uri="{BB962C8B-B14F-4D97-AF65-F5344CB8AC3E}">
        <p14:creationId xmlns:p14="http://schemas.microsoft.com/office/powerpoint/2010/main" val="583798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Question format </a:t>
            </a:r>
          </a:p>
        </p:txBody>
      </p:sp>
      <p:pic>
        <p:nvPicPr>
          <p:cNvPr id="5" name="Picture 4" descr="question template">
            <a:extLst>
              <a:ext uri="{FF2B5EF4-FFF2-40B4-BE49-F238E27FC236}">
                <a16:creationId xmlns:a16="http://schemas.microsoft.com/office/drawing/2014/main" id="{6A5C1002-D84A-D342-AB19-DC2802C70D38}"/>
              </a:ext>
            </a:extLst>
          </p:cNvPr>
          <p:cNvPicPr>
            <a:picLocks noChangeAspect="1"/>
          </p:cNvPicPr>
          <p:nvPr/>
        </p:nvPicPr>
        <p:blipFill>
          <a:blip r:embed="rId2"/>
          <a:stretch>
            <a:fillRect/>
          </a:stretch>
        </p:blipFill>
        <p:spPr>
          <a:xfrm>
            <a:off x="121075" y="1214614"/>
            <a:ext cx="11899900" cy="49657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241930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Comparison between capabilities</a:t>
            </a:r>
          </a:p>
        </p:txBody>
      </p:sp>
      <p:pic>
        <p:nvPicPr>
          <p:cNvPr id="5" name="Picture 4" descr="preference for voice assistant">
            <a:extLst>
              <a:ext uri="{FF2B5EF4-FFF2-40B4-BE49-F238E27FC236}">
                <a16:creationId xmlns:a16="http://schemas.microsoft.com/office/drawing/2014/main" id="{F09F07CA-752A-1742-82FD-BB3616617E1E}"/>
              </a:ext>
            </a:extLst>
          </p:cNvPr>
          <p:cNvPicPr>
            <a:picLocks noChangeAspect="1"/>
          </p:cNvPicPr>
          <p:nvPr/>
        </p:nvPicPr>
        <p:blipFill>
          <a:blip r:embed="rId2"/>
          <a:stretch>
            <a:fillRect/>
          </a:stretch>
        </p:blipFill>
        <p:spPr>
          <a:xfrm>
            <a:off x="272586" y="1150536"/>
            <a:ext cx="11461173" cy="5093855"/>
          </a:xfrm>
          <a:prstGeom prst="rect">
            <a:avLst/>
          </a:prstGeom>
        </p:spPr>
      </p:pic>
      <p:pic>
        <p:nvPicPr>
          <p:cNvPr id="8" name="Picture 7" descr="options">
            <a:extLst>
              <a:ext uri="{FF2B5EF4-FFF2-40B4-BE49-F238E27FC236}">
                <a16:creationId xmlns:a16="http://schemas.microsoft.com/office/drawing/2014/main" id="{A2CE2746-CD6A-384A-B876-CAF50BC7B1FA}"/>
              </a:ext>
            </a:extLst>
          </p:cNvPr>
          <p:cNvPicPr>
            <a:picLocks noChangeAspect="1"/>
          </p:cNvPicPr>
          <p:nvPr/>
        </p:nvPicPr>
        <p:blipFill>
          <a:blip r:embed="rId3"/>
          <a:stretch>
            <a:fillRect/>
          </a:stretch>
        </p:blipFill>
        <p:spPr>
          <a:xfrm>
            <a:off x="4232563" y="2687205"/>
            <a:ext cx="5943600" cy="596900"/>
          </a:xfrm>
          <a:prstGeom prst="rect">
            <a:avLst/>
          </a:prstGeom>
        </p:spPr>
      </p:pic>
      <p:sp>
        <p:nvSpPr>
          <p:cNvPr id="2" name="Rectangle 1" descr="&quot;&quot;">
            <a:extLst>
              <a:ext uri="{FF2B5EF4-FFF2-40B4-BE49-F238E27FC236}">
                <a16:creationId xmlns:a16="http://schemas.microsoft.com/office/drawing/2014/main" id="{147FFBCB-1CB2-EF4D-9BFA-5583736704D2}"/>
              </a:ext>
            </a:extLst>
          </p:cNvPr>
          <p:cNvSpPr/>
          <p:nvPr/>
        </p:nvSpPr>
        <p:spPr>
          <a:xfrm>
            <a:off x="1913467" y="1751654"/>
            <a:ext cx="9144001" cy="65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39</a:t>
            </a:fld>
            <a:endParaRPr lang="en-US"/>
          </a:p>
        </p:txBody>
      </p:sp>
    </p:spTree>
    <p:extLst>
      <p:ext uri="{BB962C8B-B14F-4D97-AF65-F5344CB8AC3E}">
        <p14:creationId xmlns:p14="http://schemas.microsoft.com/office/powerpoint/2010/main" val="388770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Users are not aware of permissions</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People's awareness of app permissions ">
            <a:extLst>
              <a:ext uri="{FF2B5EF4-FFF2-40B4-BE49-F238E27FC236}">
                <a16:creationId xmlns:a16="http://schemas.microsoft.com/office/drawing/2014/main" id="{983E61DC-772A-3D48-9CB2-D913819F11E9}"/>
              </a:ext>
            </a:extLst>
          </p:cNvPr>
          <p:cNvPicPr>
            <a:picLocks noChangeAspect="1"/>
          </p:cNvPicPr>
          <p:nvPr/>
        </p:nvPicPr>
        <p:blipFill>
          <a:blip r:embed="rId2"/>
          <a:stretch>
            <a:fillRect/>
          </a:stretch>
        </p:blipFill>
        <p:spPr>
          <a:xfrm>
            <a:off x="1924908" y="1280081"/>
            <a:ext cx="8059351" cy="5577919"/>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a:t>
            </a:fld>
            <a:endParaRPr lang="en-US"/>
          </a:p>
        </p:txBody>
      </p:sp>
    </p:spTree>
    <p:extLst>
      <p:ext uri="{BB962C8B-B14F-4D97-AF65-F5344CB8AC3E}">
        <p14:creationId xmlns:p14="http://schemas.microsoft.com/office/powerpoint/2010/main" val="531898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Capabilities of certain devices</a:t>
            </a:r>
          </a:p>
        </p:txBody>
      </p:sp>
      <p:pic>
        <p:nvPicPr>
          <p:cNvPr id="5" name="Picture 4" descr="camera preference">
            <a:extLst>
              <a:ext uri="{FF2B5EF4-FFF2-40B4-BE49-F238E27FC236}">
                <a16:creationId xmlns:a16="http://schemas.microsoft.com/office/drawing/2014/main" id="{F24C9B7E-EDE0-5041-AFD0-EC2C41CEACBF}"/>
              </a:ext>
            </a:extLst>
          </p:cNvPr>
          <p:cNvPicPr>
            <a:picLocks noChangeAspect="1"/>
          </p:cNvPicPr>
          <p:nvPr/>
        </p:nvPicPr>
        <p:blipFill>
          <a:blip r:embed="rId2"/>
          <a:stretch>
            <a:fillRect/>
          </a:stretch>
        </p:blipFill>
        <p:spPr>
          <a:xfrm>
            <a:off x="0" y="1417814"/>
            <a:ext cx="11772900" cy="4559300"/>
          </a:xfrm>
          <a:prstGeom prst="rect">
            <a:avLst/>
          </a:prstGeom>
        </p:spPr>
      </p:pic>
      <p:sp>
        <p:nvSpPr>
          <p:cNvPr id="7" name="Rectangle 6" descr="&quot;&quot;">
            <a:extLst>
              <a:ext uri="{FF2B5EF4-FFF2-40B4-BE49-F238E27FC236}">
                <a16:creationId xmlns:a16="http://schemas.microsoft.com/office/drawing/2014/main" id="{B4822C8C-189B-4649-B91F-4F8164A89AED}"/>
              </a:ext>
            </a:extLst>
          </p:cNvPr>
          <p:cNvSpPr/>
          <p:nvPr/>
        </p:nvSpPr>
        <p:spPr>
          <a:xfrm>
            <a:off x="1981199" y="4555067"/>
            <a:ext cx="9567334"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40</a:t>
            </a:fld>
            <a:endParaRPr lang="en-US"/>
          </a:p>
        </p:txBody>
      </p:sp>
    </p:spTree>
    <p:extLst>
      <p:ext uri="{BB962C8B-B14F-4D97-AF65-F5344CB8AC3E}">
        <p14:creationId xmlns:p14="http://schemas.microsoft.com/office/powerpoint/2010/main" val="187835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180865" y="13082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Capabilities across relationships</a:t>
            </a:r>
          </a:p>
        </p:txBody>
      </p:sp>
      <p:pic>
        <p:nvPicPr>
          <p:cNvPr id="5" name="Picture 4" descr="plot">
            <a:extLst>
              <a:ext uri="{FF2B5EF4-FFF2-40B4-BE49-F238E27FC236}">
                <a16:creationId xmlns:a16="http://schemas.microsoft.com/office/drawing/2014/main" id="{3F977723-7438-5E45-AE94-8AD036309E92}"/>
              </a:ext>
            </a:extLst>
          </p:cNvPr>
          <p:cNvPicPr>
            <a:picLocks noChangeAspect="1"/>
          </p:cNvPicPr>
          <p:nvPr/>
        </p:nvPicPr>
        <p:blipFill>
          <a:blip r:embed="rId2"/>
          <a:stretch>
            <a:fillRect/>
          </a:stretch>
        </p:blipFill>
        <p:spPr>
          <a:xfrm>
            <a:off x="44248" y="1338439"/>
            <a:ext cx="3200400" cy="5219700"/>
          </a:xfrm>
          <a:prstGeom prst="rect">
            <a:avLst/>
          </a:prstGeom>
        </p:spPr>
      </p:pic>
      <p:pic>
        <p:nvPicPr>
          <p:cNvPr id="10" name="Picture 9" descr="plot">
            <a:extLst>
              <a:ext uri="{FF2B5EF4-FFF2-40B4-BE49-F238E27FC236}">
                <a16:creationId xmlns:a16="http://schemas.microsoft.com/office/drawing/2014/main" id="{6828C3C9-D3E7-B347-A27D-7E70C0C12D34}"/>
              </a:ext>
            </a:extLst>
          </p:cNvPr>
          <p:cNvPicPr>
            <a:picLocks noChangeAspect="1"/>
          </p:cNvPicPr>
          <p:nvPr/>
        </p:nvPicPr>
        <p:blipFill>
          <a:blip r:embed="rId3"/>
          <a:stretch>
            <a:fillRect/>
          </a:stretch>
        </p:blipFill>
        <p:spPr>
          <a:xfrm>
            <a:off x="9982200" y="969107"/>
            <a:ext cx="2108200" cy="5499100"/>
          </a:xfrm>
          <a:prstGeom prst="rect">
            <a:avLst/>
          </a:prstGeom>
        </p:spPr>
      </p:pic>
      <p:sp>
        <p:nvSpPr>
          <p:cNvPr id="7" name="TextBox 6">
            <a:extLst>
              <a:ext uri="{FF2B5EF4-FFF2-40B4-BE49-F238E27FC236}">
                <a16:creationId xmlns:a16="http://schemas.microsoft.com/office/drawing/2014/main" id="{A3B3E6D0-2FE6-584B-B922-D38EAF08CE3D}"/>
              </a:ext>
            </a:extLst>
          </p:cNvPr>
          <p:cNvSpPr txBox="1"/>
          <p:nvPr/>
        </p:nvSpPr>
        <p:spPr>
          <a:xfrm>
            <a:off x="1824453" y="775122"/>
            <a:ext cx="861133" cy="369332"/>
          </a:xfrm>
          <a:prstGeom prst="rect">
            <a:avLst/>
          </a:prstGeom>
          <a:noFill/>
        </p:spPr>
        <p:txBody>
          <a:bodyPr wrap="none" rtlCol="0">
            <a:spAutoFit/>
          </a:bodyPr>
          <a:lstStyle/>
          <a:p>
            <a:r>
              <a:rPr lang="en-US" dirty="0"/>
              <a:t>Spouse</a:t>
            </a:r>
          </a:p>
        </p:txBody>
      </p:sp>
      <p:sp>
        <p:nvSpPr>
          <p:cNvPr id="8" name="TextBox 7">
            <a:extLst>
              <a:ext uri="{FF2B5EF4-FFF2-40B4-BE49-F238E27FC236}">
                <a16:creationId xmlns:a16="http://schemas.microsoft.com/office/drawing/2014/main" id="{BB689F9C-611F-B24F-81C7-F47BEDEF05B1}"/>
              </a:ext>
            </a:extLst>
          </p:cNvPr>
          <p:cNvSpPr txBox="1"/>
          <p:nvPr/>
        </p:nvSpPr>
        <p:spPr>
          <a:xfrm>
            <a:off x="10466227" y="824374"/>
            <a:ext cx="1029449" cy="369332"/>
          </a:xfrm>
          <a:prstGeom prst="rect">
            <a:avLst/>
          </a:prstGeom>
          <a:noFill/>
        </p:spPr>
        <p:txBody>
          <a:bodyPr wrap="none" rtlCol="0">
            <a:spAutoFit/>
          </a:bodyPr>
          <a:lstStyle/>
          <a:p>
            <a:r>
              <a:rPr lang="en-US" dirty="0"/>
              <a:t>neighbor</a:t>
            </a:r>
          </a:p>
        </p:txBody>
      </p:sp>
      <p:pic>
        <p:nvPicPr>
          <p:cNvPr id="14" name="Picture 13" descr="plot">
            <a:extLst>
              <a:ext uri="{FF2B5EF4-FFF2-40B4-BE49-F238E27FC236}">
                <a16:creationId xmlns:a16="http://schemas.microsoft.com/office/drawing/2014/main" id="{39D219DD-DCA0-8843-9FFD-9F60AAB611A2}"/>
              </a:ext>
            </a:extLst>
          </p:cNvPr>
          <p:cNvPicPr>
            <a:picLocks noChangeAspect="1"/>
          </p:cNvPicPr>
          <p:nvPr/>
        </p:nvPicPr>
        <p:blipFill>
          <a:blip r:embed="rId4"/>
          <a:stretch>
            <a:fillRect/>
          </a:stretch>
        </p:blipFill>
        <p:spPr>
          <a:xfrm>
            <a:off x="3187700" y="1193706"/>
            <a:ext cx="6794500" cy="5143500"/>
          </a:xfrm>
          <a:prstGeom prst="rect">
            <a:avLst/>
          </a:prstGeom>
        </p:spPr>
      </p:pic>
      <p:sp>
        <p:nvSpPr>
          <p:cNvPr id="15" name="Frame 14" descr="&quot;&quot;">
            <a:extLst>
              <a:ext uri="{FF2B5EF4-FFF2-40B4-BE49-F238E27FC236}">
                <a16:creationId xmlns:a16="http://schemas.microsoft.com/office/drawing/2014/main" id="{84185E2A-D52D-DE40-B6ED-8ABFC1DCF3B5}"/>
              </a:ext>
            </a:extLst>
          </p:cNvPr>
          <p:cNvSpPr/>
          <p:nvPr/>
        </p:nvSpPr>
        <p:spPr>
          <a:xfrm>
            <a:off x="3244386" y="1193706"/>
            <a:ext cx="6794762" cy="5479628"/>
          </a:xfrm>
          <a:prstGeom prst="frame">
            <a:avLst>
              <a:gd name="adj1" fmla="val 1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a:xfrm>
            <a:off x="8610600" y="6356350"/>
            <a:ext cx="2743200" cy="365125"/>
          </a:xfrm>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320434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Contextual factors</a:t>
            </a:r>
          </a:p>
        </p:txBody>
      </p:sp>
      <p:sp>
        <p:nvSpPr>
          <p:cNvPr id="2" name="TextBox 1">
            <a:extLst>
              <a:ext uri="{FF2B5EF4-FFF2-40B4-BE49-F238E27FC236}">
                <a16:creationId xmlns:a16="http://schemas.microsoft.com/office/drawing/2014/main" id="{0DBD0E43-2FB7-E645-A81F-D5D48128D4BF}"/>
              </a:ext>
            </a:extLst>
          </p:cNvPr>
          <p:cNvSpPr txBox="1"/>
          <p:nvPr/>
        </p:nvSpPr>
        <p:spPr>
          <a:xfrm>
            <a:off x="320881" y="1346937"/>
            <a:ext cx="1144626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Relationship matters but not always sufficient</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Need to understand the context to better construct access control policies </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5" name="Picture 4" descr="&quot;&quot;">
            <a:extLst>
              <a:ext uri="{FF2B5EF4-FFF2-40B4-BE49-F238E27FC236}">
                <a16:creationId xmlns:a16="http://schemas.microsoft.com/office/drawing/2014/main" id="{EB1D92B1-EF18-E344-89B0-9AB872CD6A92}"/>
              </a:ext>
            </a:extLst>
          </p:cNvPr>
          <p:cNvPicPr>
            <a:picLocks noChangeAspect="1"/>
          </p:cNvPicPr>
          <p:nvPr/>
        </p:nvPicPr>
        <p:blipFill>
          <a:blip r:embed="rId2"/>
          <a:stretch>
            <a:fillRect/>
          </a:stretch>
        </p:blipFill>
        <p:spPr>
          <a:xfrm>
            <a:off x="272586" y="3328986"/>
            <a:ext cx="3603530" cy="2124075"/>
          </a:xfrm>
          <a:prstGeom prst="rect">
            <a:avLst/>
          </a:prstGeom>
        </p:spPr>
      </p:pic>
      <p:sp>
        <p:nvSpPr>
          <p:cNvPr id="13" name="TextBox 12">
            <a:extLst>
              <a:ext uri="{FF2B5EF4-FFF2-40B4-BE49-F238E27FC236}">
                <a16:creationId xmlns:a16="http://schemas.microsoft.com/office/drawing/2014/main" id="{8C2ABC9B-CB1B-724B-93AB-755658ACA72E}"/>
              </a:ext>
            </a:extLst>
          </p:cNvPr>
          <p:cNvSpPr txBox="1"/>
          <p:nvPr/>
        </p:nvSpPr>
        <p:spPr>
          <a:xfrm>
            <a:off x="1171575" y="5719408"/>
            <a:ext cx="1279517" cy="369332"/>
          </a:xfrm>
          <a:prstGeom prst="rect">
            <a:avLst/>
          </a:prstGeom>
          <a:noFill/>
        </p:spPr>
        <p:txBody>
          <a:bodyPr wrap="none" rtlCol="0">
            <a:spAutoFit/>
          </a:bodyPr>
          <a:lstStyle/>
          <a:p>
            <a:r>
              <a:rPr lang="en-US" dirty="0"/>
              <a:t>Time of day</a:t>
            </a:r>
          </a:p>
        </p:txBody>
      </p:sp>
      <p:pic>
        <p:nvPicPr>
          <p:cNvPr id="12" name="Picture 11" descr="&quot;&quot;">
            <a:extLst>
              <a:ext uri="{FF2B5EF4-FFF2-40B4-BE49-F238E27FC236}">
                <a16:creationId xmlns:a16="http://schemas.microsoft.com/office/drawing/2014/main" id="{C5D14EDF-34AA-6243-95CA-F20249B93D05}"/>
              </a:ext>
            </a:extLst>
          </p:cNvPr>
          <p:cNvPicPr>
            <a:picLocks noChangeAspect="1"/>
          </p:cNvPicPr>
          <p:nvPr/>
        </p:nvPicPr>
        <p:blipFill>
          <a:blip r:embed="rId3"/>
          <a:stretch>
            <a:fillRect/>
          </a:stretch>
        </p:blipFill>
        <p:spPr>
          <a:xfrm>
            <a:off x="4156039" y="3471179"/>
            <a:ext cx="3775953" cy="1939702"/>
          </a:xfrm>
          <a:prstGeom prst="rect">
            <a:avLst/>
          </a:prstGeom>
        </p:spPr>
      </p:pic>
      <p:sp>
        <p:nvSpPr>
          <p:cNvPr id="14" name="TextBox 13">
            <a:extLst>
              <a:ext uri="{FF2B5EF4-FFF2-40B4-BE49-F238E27FC236}">
                <a16:creationId xmlns:a16="http://schemas.microsoft.com/office/drawing/2014/main" id="{9D9A578A-3B6D-844F-A89F-7162DE8349E4}"/>
              </a:ext>
            </a:extLst>
          </p:cNvPr>
          <p:cNvSpPr txBox="1"/>
          <p:nvPr/>
        </p:nvSpPr>
        <p:spPr>
          <a:xfrm>
            <a:off x="5418141" y="5737032"/>
            <a:ext cx="1886670" cy="369332"/>
          </a:xfrm>
          <a:prstGeom prst="rect">
            <a:avLst/>
          </a:prstGeom>
          <a:noFill/>
        </p:spPr>
        <p:txBody>
          <a:bodyPr wrap="none" rtlCol="0">
            <a:spAutoFit/>
          </a:bodyPr>
          <a:lstStyle/>
          <a:p>
            <a:r>
              <a:rPr lang="en-US" dirty="0"/>
              <a:t>Location of device</a:t>
            </a:r>
          </a:p>
        </p:txBody>
      </p:sp>
      <p:pic>
        <p:nvPicPr>
          <p:cNvPr id="8" name="Picture 7" descr="&quot;&quot;">
            <a:extLst>
              <a:ext uri="{FF2B5EF4-FFF2-40B4-BE49-F238E27FC236}">
                <a16:creationId xmlns:a16="http://schemas.microsoft.com/office/drawing/2014/main" id="{B58DF82A-95D1-124C-B17B-9B014D80B7CD}"/>
              </a:ext>
            </a:extLst>
          </p:cNvPr>
          <p:cNvPicPr>
            <a:picLocks noChangeAspect="1"/>
          </p:cNvPicPr>
          <p:nvPr/>
        </p:nvPicPr>
        <p:blipFill>
          <a:blip r:embed="rId4"/>
          <a:stretch>
            <a:fillRect/>
          </a:stretch>
        </p:blipFill>
        <p:spPr>
          <a:xfrm>
            <a:off x="8211915" y="3522332"/>
            <a:ext cx="3856183" cy="1930729"/>
          </a:xfrm>
          <a:prstGeom prst="rect">
            <a:avLst/>
          </a:prstGeom>
        </p:spPr>
      </p:pic>
      <p:sp>
        <p:nvSpPr>
          <p:cNvPr id="15" name="TextBox 14">
            <a:extLst>
              <a:ext uri="{FF2B5EF4-FFF2-40B4-BE49-F238E27FC236}">
                <a16:creationId xmlns:a16="http://schemas.microsoft.com/office/drawing/2014/main" id="{527B5FAE-E34F-5F41-A558-75A42EA261C6}"/>
              </a:ext>
            </a:extLst>
          </p:cNvPr>
          <p:cNvSpPr txBox="1"/>
          <p:nvPr/>
        </p:nvSpPr>
        <p:spPr>
          <a:xfrm>
            <a:off x="9706768" y="5719408"/>
            <a:ext cx="1522853" cy="369332"/>
          </a:xfrm>
          <a:prstGeom prst="rect">
            <a:avLst/>
          </a:prstGeom>
          <a:noFill/>
        </p:spPr>
        <p:txBody>
          <a:bodyPr wrap="none" rtlCol="0">
            <a:spAutoFit/>
          </a:bodyPr>
          <a:lstStyle/>
          <a:p>
            <a:r>
              <a:rPr lang="en-US" dirty="0"/>
              <a:t>Others nearby</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42</a:t>
            </a:fld>
            <a:endParaRPr lang="en-US"/>
          </a:p>
        </p:txBody>
      </p:sp>
    </p:spTree>
    <p:extLst>
      <p:ext uri="{BB962C8B-B14F-4D97-AF65-F5344CB8AC3E}">
        <p14:creationId xmlns:p14="http://schemas.microsoft.com/office/powerpoint/2010/main" val="479562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Designing access control</a:t>
            </a:r>
          </a:p>
        </p:txBody>
      </p:sp>
      <p:pic>
        <p:nvPicPr>
          <p:cNvPr id="8" name="Picture 7" descr="time to trigger action">
            <a:extLst>
              <a:ext uri="{FF2B5EF4-FFF2-40B4-BE49-F238E27FC236}">
                <a16:creationId xmlns:a16="http://schemas.microsoft.com/office/drawing/2014/main" id="{0838D055-A392-2A4A-8CC1-561FD901B5E0}"/>
              </a:ext>
            </a:extLst>
          </p:cNvPr>
          <p:cNvPicPr>
            <a:picLocks noChangeAspect="1"/>
          </p:cNvPicPr>
          <p:nvPr/>
        </p:nvPicPr>
        <p:blipFill>
          <a:blip r:embed="rId2"/>
          <a:stretch>
            <a:fillRect/>
          </a:stretch>
        </p:blipFill>
        <p:spPr>
          <a:xfrm>
            <a:off x="272586" y="1349045"/>
            <a:ext cx="3327669" cy="3221013"/>
          </a:xfrm>
          <a:prstGeom prst="rect">
            <a:avLst/>
          </a:prstGeom>
        </p:spPr>
      </p:pic>
      <p:pic>
        <p:nvPicPr>
          <p:cNvPr id="5" name="Picture 4" descr="time to trigger action">
            <a:extLst>
              <a:ext uri="{FF2B5EF4-FFF2-40B4-BE49-F238E27FC236}">
                <a16:creationId xmlns:a16="http://schemas.microsoft.com/office/drawing/2014/main" id="{356FFB58-DB75-2745-8A27-F620815EFB41}"/>
              </a:ext>
            </a:extLst>
          </p:cNvPr>
          <p:cNvPicPr>
            <a:picLocks noChangeAspect="1"/>
          </p:cNvPicPr>
          <p:nvPr/>
        </p:nvPicPr>
        <p:blipFill>
          <a:blip r:embed="rId3"/>
          <a:stretch>
            <a:fillRect/>
          </a:stretch>
        </p:blipFill>
        <p:spPr>
          <a:xfrm>
            <a:off x="3814762" y="1306183"/>
            <a:ext cx="3348267" cy="3263500"/>
          </a:xfrm>
          <a:prstGeom prst="rect">
            <a:avLst/>
          </a:prstGeom>
        </p:spPr>
      </p:pic>
      <p:pic>
        <p:nvPicPr>
          <p:cNvPr id="10" name="Picture 9" descr="time to trigger action">
            <a:extLst>
              <a:ext uri="{FF2B5EF4-FFF2-40B4-BE49-F238E27FC236}">
                <a16:creationId xmlns:a16="http://schemas.microsoft.com/office/drawing/2014/main" id="{055BB782-3104-FE4F-AC13-642A5002CCEC}"/>
              </a:ext>
            </a:extLst>
          </p:cNvPr>
          <p:cNvPicPr>
            <a:picLocks noChangeAspect="1"/>
          </p:cNvPicPr>
          <p:nvPr/>
        </p:nvPicPr>
        <p:blipFill>
          <a:blip r:embed="rId4"/>
          <a:stretch>
            <a:fillRect/>
          </a:stretch>
        </p:blipFill>
        <p:spPr>
          <a:xfrm>
            <a:off x="7377536" y="1690169"/>
            <a:ext cx="4519627" cy="2538764"/>
          </a:xfrm>
          <a:prstGeom prst="rect">
            <a:avLst/>
          </a:prstGeom>
        </p:spPr>
      </p:pic>
      <p:sp>
        <p:nvSpPr>
          <p:cNvPr id="2" name="TextBox 1">
            <a:extLst>
              <a:ext uri="{FF2B5EF4-FFF2-40B4-BE49-F238E27FC236}">
                <a16:creationId xmlns:a16="http://schemas.microsoft.com/office/drawing/2014/main" id="{FA1EAE73-A3F0-7142-BABD-20910B0AB35C}"/>
              </a:ext>
            </a:extLst>
          </p:cNvPr>
          <p:cNvSpPr txBox="1"/>
          <p:nvPr/>
        </p:nvSpPr>
        <p:spPr>
          <a:xfrm>
            <a:off x="477647" y="4880150"/>
            <a:ext cx="10021020" cy="1938992"/>
          </a:xfrm>
          <a:prstGeom prst="rect">
            <a:avLst/>
          </a:prstGeom>
          <a:noFill/>
        </p:spPr>
        <p:txBody>
          <a:bodyPr wrap="square" rtlCol="0">
            <a:spAutoFit/>
          </a:bodyPr>
          <a:lstStyle/>
          <a:p>
            <a:pPr marL="342900" indent="-342900">
              <a:buFont typeface="Wingdings" pitchFamily="2" charset="2"/>
              <a:buChar char="Ø"/>
            </a:pPr>
            <a:r>
              <a:rPr lang="en-US" sz="2400" dirty="0">
                <a:latin typeface="Arial" panose="020B0604020202020204" pitchFamily="34" charset="0"/>
                <a:cs typeface="Arial" panose="020B0604020202020204" pitchFamily="34" charset="0"/>
              </a:rPr>
              <a:t>Issues: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Quickly blows up again</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Ø"/>
            </a:pPr>
            <a:r>
              <a:rPr lang="en-US" sz="2400" dirty="0">
                <a:latin typeface="Arial" panose="020B0604020202020204" pitchFamily="34" charset="0"/>
                <a:cs typeface="Arial" panose="020B0604020202020204" pitchFamily="34" charset="0"/>
              </a:rPr>
              <a:t> Need a better way to help users make and configure this choices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43</a:t>
            </a:fld>
            <a:endParaRPr lang="en-US"/>
          </a:p>
        </p:txBody>
      </p:sp>
    </p:spTree>
    <p:extLst>
      <p:ext uri="{BB962C8B-B14F-4D97-AF65-F5344CB8AC3E}">
        <p14:creationId xmlns:p14="http://schemas.microsoft.com/office/powerpoint/2010/main" val="17911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Privacy preference in smart cities</a:t>
            </a:r>
          </a:p>
        </p:txBody>
      </p:sp>
      <p:pic>
        <p:nvPicPr>
          <p:cNvPr id="3074" name="Picture 2" descr="Image result for smart cities based applications">
            <a:extLst>
              <a:ext uri="{FF2B5EF4-FFF2-40B4-BE49-F238E27FC236}">
                <a16:creationId xmlns:a16="http://schemas.microsoft.com/office/drawing/2014/main" id="{EC57E2A6-D177-D34E-8EA5-900A98420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220762"/>
            <a:ext cx="6954837" cy="55007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7F2545-C523-5B45-9DED-0AD8A8FC76BB}"/>
              </a:ext>
            </a:extLst>
          </p:cNvPr>
          <p:cNvSpPr txBox="1"/>
          <p:nvPr/>
        </p:nvSpPr>
        <p:spPr>
          <a:xfrm>
            <a:off x="7915275" y="3529013"/>
            <a:ext cx="3166251"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Smart buildings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Smart shopping</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Smart parking</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44</a:t>
            </a:fld>
            <a:endParaRPr lang="en-US"/>
          </a:p>
        </p:txBody>
      </p:sp>
    </p:spTree>
    <p:extLst>
      <p:ext uri="{BB962C8B-B14F-4D97-AF65-F5344CB8AC3E}">
        <p14:creationId xmlns:p14="http://schemas.microsoft.com/office/powerpoint/2010/main" val="3692950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7" y="193675"/>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Design questions</a:t>
            </a:r>
          </a:p>
        </p:txBody>
      </p:sp>
      <p:sp>
        <p:nvSpPr>
          <p:cNvPr id="3" name="Content Placeholder 2"/>
          <p:cNvSpPr>
            <a:spLocks noGrp="1"/>
          </p:cNvSpPr>
          <p:nvPr>
            <p:ph idx="1"/>
          </p:nvPr>
        </p:nvSpPr>
        <p:spPr>
          <a:xfrm>
            <a:off x="800100" y="1519238"/>
            <a:ext cx="10515600" cy="4351338"/>
          </a:xfrm>
        </p:spPr>
        <p:txBody>
          <a:bodyPr/>
          <a:lstStyle/>
          <a:p>
            <a:r>
              <a:rPr lang="en-US" b="1" dirty="0">
                <a:solidFill>
                  <a:srgbClr val="FF0000"/>
                </a:solidFill>
                <a:latin typeface="Arial" panose="020B0604020202020204" pitchFamily="34" charset="0"/>
                <a:cs typeface="Arial" panose="020B0604020202020204" pitchFamily="34" charset="0"/>
              </a:rPr>
              <a:t>Informing</a:t>
            </a:r>
            <a:r>
              <a:rPr lang="en-US" dirty="0">
                <a:latin typeface="Arial" panose="020B0604020202020204" pitchFamily="34" charset="0"/>
                <a:cs typeface="Arial" panose="020B0604020202020204" pitchFamily="34" charset="0"/>
              </a:rPr>
              <a:t> people about data collections</a:t>
            </a:r>
          </a:p>
          <a:p>
            <a:pPr lvl="1"/>
            <a:r>
              <a:rPr lang="en-US" dirty="0">
                <a:latin typeface="Arial" panose="020B0604020202020204" pitchFamily="34" charset="0"/>
                <a:cs typeface="Arial" panose="020B0604020202020204" pitchFamily="34" charset="0"/>
              </a:rPr>
              <a:t>What should we notify people about?</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Giving some </a:t>
            </a:r>
            <a:r>
              <a:rPr lang="en-US" b="1" dirty="0">
                <a:solidFill>
                  <a:srgbClr val="FF0000"/>
                </a:solidFill>
                <a:latin typeface="Arial" panose="020B0604020202020204" pitchFamily="34" charset="0"/>
                <a:cs typeface="Arial" panose="020B0604020202020204" pitchFamily="34" charset="0"/>
              </a:rPr>
              <a:t>choices</a:t>
            </a:r>
            <a:r>
              <a:rPr lang="en-US" dirty="0">
                <a:latin typeface="Arial" panose="020B0604020202020204" pitchFamily="34" charset="0"/>
                <a:cs typeface="Arial" panose="020B0604020202020204" pitchFamily="34" charset="0"/>
              </a:rPr>
              <a:t> to control privacy</a:t>
            </a:r>
          </a:p>
          <a:p>
            <a:pPr lvl="1"/>
            <a:r>
              <a:rPr lang="en-US" dirty="0">
                <a:latin typeface="Arial" panose="020B0604020202020204" pitchFamily="34" charset="0"/>
                <a:cs typeface="Arial" panose="020B0604020202020204" pitchFamily="34" charset="0"/>
              </a:rPr>
              <a:t>What factors make people comfortable? </a:t>
            </a:r>
          </a:p>
          <a:p>
            <a:pPr lvl="1"/>
            <a:r>
              <a:rPr lang="en-US" dirty="0">
                <a:latin typeface="Arial" panose="020B0604020202020204" pitchFamily="34" charset="0"/>
                <a:cs typeface="Arial" panose="020B0604020202020204" pitchFamily="34" charset="0"/>
              </a:rPr>
              <a:t>What factors make people allow/deny a data collection? </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Making the system </a:t>
            </a:r>
            <a:r>
              <a:rPr lang="en-US" b="1" dirty="0">
                <a:solidFill>
                  <a:srgbClr val="FF0000"/>
                </a:solidFill>
                <a:latin typeface="Arial" panose="020B0604020202020204" pitchFamily="34" charset="0"/>
                <a:cs typeface="Arial" panose="020B0604020202020204" pitchFamily="34" charset="0"/>
              </a:rPr>
              <a:t>automated</a:t>
            </a:r>
          </a:p>
          <a:p>
            <a:pPr lvl="1"/>
            <a:r>
              <a:rPr lang="en-US" dirty="0">
                <a:latin typeface="Arial" panose="020B0604020202020204" pitchFamily="34" charset="0"/>
                <a:cs typeface="Arial" panose="020B0604020202020204" pitchFamily="34" charset="0"/>
              </a:rPr>
              <a:t>How well can we predict people preferences? </a:t>
            </a: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D480258-20C7-F04A-90CC-5E9E3CB2D4F3}"/>
              </a:ext>
            </a:extLst>
          </p:cNvPr>
          <p:cNvSpPr/>
          <p:nvPr/>
        </p:nvSpPr>
        <p:spPr>
          <a:xfrm>
            <a:off x="219075" y="5699126"/>
            <a:ext cx="11282363" cy="923330"/>
          </a:xfrm>
          <a:prstGeom prst="rect">
            <a:avLst/>
          </a:prstGeom>
        </p:spPr>
        <p:txBody>
          <a:bodyPr wrap="square">
            <a:spAutoFit/>
          </a:bodyPr>
          <a:lstStyle/>
          <a:p>
            <a:r>
              <a:rPr lang="en-US" dirty="0">
                <a:latin typeface="NimbusRomNo9L"/>
              </a:rPr>
              <a:t>P. E. </a:t>
            </a:r>
            <a:r>
              <a:rPr lang="en-US" dirty="0" err="1">
                <a:latin typeface="NimbusRomNo9L"/>
              </a:rPr>
              <a:t>Naeini</a:t>
            </a:r>
            <a:r>
              <a:rPr lang="en-US" dirty="0">
                <a:latin typeface="NimbusRomNo9L"/>
              </a:rPr>
              <a:t>, S. </a:t>
            </a:r>
            <a:r>
              <a:rPr lang="en-US" dirty="0" err="1">
                <a:latin typeface="NimbusRomNo9L"/>
              </a:rPr>
              <a:t>Bhagavatula</a:t>
            </a:r>
            <a:r>
              <a:rPr lang="en-US" dirty="0">
                <a:latin typeface="NimbusRomNo9L"/>
              </a:rPr>
              <a:t>, H. Habib, M. </a:t>
            </a:r>
            <a:r>
              <a:rPr lang="en-US" dirty="0" err="1">
                <a:latin typeface="NimbusRomNo9L"/>
              </a:rPr>
              <a:t>Degeling</a:t>
            </a:r>
            <a:r>
              <a:rPr lang="en-US" dirty="0">
                <a:latin typeface="NimbusRomNo9L"/>
              </a:rPr>
              <a:t>, L. Bauer, L. F. </a:t>
            </a:r>
            <a:r>
              <a:rPr lang="en-US" dirty="0" err="1">
                <a:latin typeface="NimbusRomNo9L"/>
              </a:rPr>
              <a:t>Cranor</a:t>
            </a:r>
            <a:r>
              <a:rPr lang="en-US" dirty="0">
                <a:latin typeface="NimbusRomNo9L"/>
              </a:rPr>
              <a:t>, and N. </a:t>
            </a:r>
            <a:r>
              <a:rPr lang="en-US" dirty="0" err="1">
                <a:latin typeface="NimbusRomNo9L"/>
              </a:rPr>
              <a:t>Sadeh</a:t>
            </a:r>
            <a:r>
              <a:rPr lang="en-US" dirty="0">
                <a:latin typeface="NimbusRomNo9L"/>
              </a:rPr>
              <a:t>, “Privacy expectations and preferences in an IoT world,” in </a:t>
            </a:r>
            <a:r>
              <a:rPr lang="en-US" i="1" dirty="0">
                <a:latin typeface="NimbusRomNo9L"/>
              </a:rPr>
              <a:t>Thirteenth Symposium on Usable Privacy and Security (SOUPS )</a:t>
            </a:r>
            <a:r>
              <a:rPr lang="en-US" dirty="0">
                <a:latin typeface="NimbusRomNo9L"/>
              </a:rPr>
              <a:t>. USENIX Association, 2017, pp. 399–412 </a:t>
            </a:r>
            <a:endParaRPr lang="en-US" dirty="0"/>
          </a:p>
        </p:txBody>
      </p:sp>
      <p:sp>
        <p:nvSpPr>
          <p:cNvPr id="5" name="Slide Number Placeholder 4">
            <a:extLst>
              <a:ext uri="{FF2B5EF4-FFF2-40B4-BE49-F238E27FC236}">
                <a16:creationId xmlns:a16="http://schemas.microsoft.com/office/drawing/2014/main" id="{ABE98AAB-BA3C-CD46-9764-40287A19FFA5}"/>
              </a:ext>
            </a:extLst>
          </p:cNvPr>
          <p:cNvSpPr>
            <a:spLocks noGrp="1"/>
          </p:cNvSpPr>
          <p:nvPr>
            <p:ph type="sldNum" sz="quarter" idx="12"/>
          </p:nvPr>
        </p:nvSpPr>
        <p:spPr/>
        <p:txBody>
          <a:bodyPr/>
          <a:lstStyle/>
          <a:p>
            <a:fld id="{3E5BF5F9-4D9A-9543-85E8-59158CD2B6EB}" type="slidenum">
              <a:rPr lang="en-US" smtClean="0"/>
              <a:t>45</a:t>
            </a:fld>
            <a:endParaRPr lang="en-US"/>
          </a:p>
        </p:txBody>
      </p:sp>
    </p:spTree>
    <p:extLst>
      <p:ext uri="{BB962C8B-B14F-4D97-AF65-F5344CB8AC3E}">
        <p14:creationId xmlns:p14="http://schemas.microsoft.com/office/powerpoint/2010/main" val="1146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Vignette study</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Capture wide range of scenarios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Stories about individuals, situations and structures which can make reference to important points in the study of perceptions, beliefs and attitudes </a:t>
            </a:r>
            <a:r>
              <a:rPr lang="en-US" sz="2400" dirty="0">
                <a:latin typeface="Arial" panose="020B0604020202020204" pitchFamily="34" charset="0"/>
                <a:cs typeface="Arial" panose="020B0604020202020204" pitchFamily="34" charset="0"/>
              </a:rPr>
              <a:t>(Hughes 1998)</a:t>
            </a:r>
            <a:endParaRPr lang="en-US" sz="5333"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EE1E7C6-03C6-8349-B079-18471FFB2567}"/>
              </a:ext>
            </a:extLst>
          </p:cNvPr>
          <p:cNvSpPr>
            <a:spLocks noGrp="1"/>
          </p:cNvSpPr>
          <p:nvPr>
            <p:ph type="sldNum" sz="quarter" idx="12"/>
          </p:nvPr>
        </p:nvSpPr>
        <p:spPr/>
        <p:txBody>
          <a:bodyPr/>
          <a:lstStyle/>
          <a:p>
            <a:fld id="{3E5BF5F9-4D9A-9543-85E8-59158CD2B6EB}" type="slidenum">
              <a:rPr lang="en-US" smtClean="0"/>
              <a:t>46</a:t>
            </a:fld>
            <a:endParaRPr lang="en-US"/>
          </a:p>
        </p:txBody>
      </p:sp>
    </p:spTree>
    <p:extLst>
      <p:ext uri="{BB962C8B-B14F-4D97-AF65-F5344CB8AC3E}">
        <p14:creationId xmlns:p14="http://schemas.microsoft.com/office/powerpoint/2010/main" val="304237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10" y="153027"/>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Scenarios varied by 8 factors</a:t>
            </a:r>
          </a:p>
        </p:txBody>
      </p:sp>
      <p:sp>
        <p:nvSpPr>
          <p:cNvPr id="3" name="Content Placeholder 2"/>
          <p:cNvSpPr>
            <a:spLocks noGrp="1"/>
          </p:cNvSpPr>
          <p:nvPr>
            <p:ph idx="1"/>
          </p:nvPr>
        </p:nvSpPr>
        <p:spPr>
          <a:xfrm>
            <a:off x="329210" y="1770945"/>
            <a:ext cx="10972800" cy="4466209"/>
          </a:xfrm>
        </p:spPr>
        <p:txBody>
          <a:bodyPr>
            <a:normAutofit/>
          </a:bodyPr>
          <a:lstStyle/>
          <a:p>
            <a:pPr lvl="1"/>
            <a:r>
              <a:rPr lang="en-US" sz="2800" dirty="0">
                <a:solidFill>
                  <a:srgbClr val="000000"/>
                </a:solidFill>
                <a:latin typeface="Arial" panose="020B0604020202020204" pitchFamily="34" charset="0"/>
                <a:cs typeface="Arial" panose="020B0604020202020204" pitchFamily="34" charset="0"/>
              </a:rPr>
              <a:t>Type of data collected                         </a:t>
            </a:r>
          </a:p>
          <a:p>
            <a:pPr lvl="1"/>
            <a:r>
              <a:rPr lang="en-US" sz="2800" dirty="0">
                <a:solidFill>
                  <a:srgbClr val="000000"/>
                </a:solidFill>
                <a:latin typeface="Arial" panose="020B0604020202020204" pitchFamily="34" charset="0"/>
                <a:cs typeface="Arial" panose="020B0604020202020204" pitchFamily="34" charset="0"/>
              </a:rPr>
              <a:t>Location of data collection</a:t>
            </a:r>
          </a:p>
          <a:p>
            <a:pPr lvl="1"/>
            <a:r>
              <a:rPr lang="en-US" sz="2800" dirty="0">
                <a:solidFill>
                  <a:srgbClr val="000000"/>
                </a:solidFill>
                <a:latin typeface="Arial" panose="020B0604020202020204" pitchFamily="34" charset="0"/>
                <a:cs typeface="Arial" panose="020B0604020202020204" pitchFamily="34" charset="0"/>
              </a:rPr>
              <a:t>Device collecting data</a:t>
            </a:r>
          </a:p>
          <a:p>
            <a:pPr lvl="1"/>
            <a:r>
              <a:rPr lang="en-US" sz="2800" dirty="0">
                <a:solidFill>
                  <a:srgbClr val="000000"/>
                </a:solidFill>
                <a:latin typeface="Arial" panose="020B0604020202020204" pitchFamily="34" charset="0"/>
                <a:cs typeface="Arial" panose="020B0604020202020204" pitchFamily="34" charset="0"/>
              </a:rPr>
              <a:t>Retention time                        </a:t>
            </a:r>
          </a:p>
          <a:p>
            <a:pPr lvl="1"/>
            <a:r>
              <a:rPr lang="en-US" sz="2800" dirty="0">
                <a:solidFill>
                  <a:srgbClr val="000000"/>
                </a:solidFill>
                <a:latin typeface="Arial" panose="020B0604020202020204" pitchFamily="34" charset="0"/>
                <a:cs typeface="Arial" panose="020B0604020202020204" pitchFamily="34" charset="0"/>
              </a:rPr>
              <a:t>Purpose of data collection</a:t>
            </a:r>
          </a:p>
          <a:p>
            <a:pPr lvl="1"/>
            <a:r>
              <a:rPr lang="en-US" sz="2800" dirty="0">
                <a:solidFill>
                  <a:srgbClr val="000000"/>
                </a:solidFill>
                <a:latin typeface="Arial" panose="020B0604020202020204" pitchFamily="34" charset="0"/>
                <a:cs typeface="Arial" panose="020B0604020202020204" pitchFamily="34" charset="0"/>
              </a:rPr>
              <a:t>Who benefits from data collection</a:t>
            </a:r>
          </a:p>
          <a:p>
            <a:pPr lvl="1"/>
            <a:r>
              <a:rPr lang="en-US" sz="2800" dirty="0">
                <a:solidFill>
                  <a:srgbClr val="000000"/>
                </a:solidFill>
                <a:latin typeface="Arial" panose="020B0604020202020204" pitchFamily="34" charset="0"/>
                <a:cs typeface="Arial" panose="020B0604020202020204" pitchFamily="34" charset="0"/>
              </a:rPr>
              <a:t>Whether or not data is shared</a:t>
            </a:r>
          </a:p>
          <a:p>
            <a:pPr lvl="1"/>
            <a:r>
              <a:rPr lang="en-US" sz="2800" dirty="0">
                <a:solidFill>
                  <a:srgbClr val="000000"/>
                </a:solidFill>
                <a:latin typeface="Arial" panose="020B0604020202020204" pitchFamily="34" charset="0"/>
                <a:cs typeface="Arial" panose="020B0604020202020204" pitchFamily="34" charset="0"/>
              </a:rPr>
              <a:t>Whether more info could be inferred</a:t>
            </a:r>
          </a:p>
          <a:p>
            <a:pPr lvl="1"/>
            <a:endParaRPr lang="en-US" dirty="0">
              <a:solidFill>
                <a:srgbClr val="000000"/>
              </a:solidFill>
              <a:latin typeface="Arial" panose="020B0604020202020204" pitchFamily="34" charset="0"/>
              <a:cs typeface="Arial" panose="020B0604020202020204" pitchFamily="34" charset="0"/>
            </a:endParaRPr>
          </a:p>
        </p:txBody>
      </p:sp>
      <p:pic>
        <p:nvPicPr>
          <p:cNvPr id="4" name="Picture 3" descr="&quot;&qu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645" y="1189061"/>
            <a:ext cx="967364" cy="951880"/>
          </a:xfrm>
          <a:prstGeom prst="rect">
            <a:avLst/>
          </a:prstGeom>
        </p:spPr>
      </p:pic>
      <p:pic>
        <p:nvPicPr>
          <p:cNvPr id="5" name="Picture 4" descr="&quot;&qu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2438" y="1213248"/>
            <a:ext cx="941287" cy="883903"/>
          </a:xfrm>
          <a:prstGeom prst="rect">
            <a:avLst/>
          </a:prstGeom>
        </p:spPr>
      </p:pic>
      <p:pic>
        <p:nvPicPr>
          <p:cNvPr id="6" name="Picture 5" descr="&quot;&quo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3918" y="1190827"/>
            <a:ext cx="656964" cy="937981"/>
          </a:xfrm>
          <a:prstGeom prst="rect">
            <a:avLst/>
          </a:prstGeom>
        </p:spPr>
      </p:pic>
      <p:pic>
        <p:nvPicPr>
          <p:cNvPr id="7" name="Picture 6" descr="&quot;&quo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6606" y="2102782"/>
            <a:ext cx="982993" cy="912091"/>
          </a:xfrm>
          <a:prstGeom prst="rect">
            <a:avLst/>
          </a:prstGeom>
        </p:spPr>
      </p:pic>
      <p:pic>
        <p:nvPicPr>
          <p:cNvPr id="8" name="Picture 7" descr="&quot;&quot;"/>
          <p:cNvPicPr>
            <a:picLocks noChangeAspect="1"/>
          </p:cNvPicPr>
          <p:nvPr/>
        </p:nvPicPr>
        <p:blipFill rotWithShape="1">
          <a:blip r:embed="rId8">
            <a:extLst>
              <a:ext uri="{28A0092B-C50C-407E-A947-70E740481C1C}">
                <a14:useLocalDpi xmlns:a14="http://schemas.microsoft.com/office/drawing/2010/main" val="0"/>
              </a:ext>
            </a:extLst>
          </a:blip>
          <a:srcRect l="21351" r="24006"/>
          <a:stretch/>
        </p:blipFill>
        <p:spPr>
          <a:xfrm>
            <a:off x="8404574" y="1793451"/>
            <a:ext cx="1086597" cy="1062055"/>
          </a:xfrm>
          <a:prstGeom prst="rect">
            <a:avLst/>
          </a:prstGeom>
        </p:spPr>
      </p:pic>
      <p:pic>
        <p:nvPicPr>
          <p:cNvPr id="9" name="Picture 8" descr="&quot;&quo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3418" y="1851841"/>
            <a:ext cx="937295" cy="888604"/>
          </a:xfrm>
          <a:prstGeom prst="rect">
            <a:avLst/>
          </a:prstGeom>
        </p:spPr>
      </p:pic>
      <p:pic>
        <p:nvPicPr>
          <p:cNvPr id="10" name="Picture 9" descr="&quot;&quo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2074" y="3157786"/>
            <a:ext cx="1070159" cy="1129705"/>
          </a:xfrm>
          <a:prstGeom prst="rect">
            <a:avLst/>
          </a:prstGeom>
        </p:spPr>
      </p:pic>
      <p:pic>
        <p:nvPicPr>
          <p:cNvPr id="11" name="Picture 10" descr="&quot;&quo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2234" y="3086710"/>
            <a:ext cx="1150659" cy="1150659"/>
          </a:xfrm>
          <a:prstGeom prst="rect">
            <a:avLst/>
          </a:prstGeom>
        </p:spPr>
      </p:pic>
      <p:pic>
        <p:nvPicPr>
          <p:cNvPr id="12" name="Picture 11" descr="&quot;&quot;"/>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3032" y="2470436"/>
            <a:ext cx="937680" cy="1096235"/>
          </a:xfrm>
          <a:prstGeom prst="rect">
            <a:avLst/>
          </a:prstGeom>
        </p:spPr>
      </p:pic>
      <p:pic>
        <p:nvPicPr>
          <p:cNvPr id="13" name="Picture 12" descr="&quot;&quot;"/>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2329" y="3354871"/>
            <a:ext cx="960012" cy="926327"/>
          </a:xfrm>
          <a:prstGeom prst="rect">
            <a:avLst/>
          </a:prstGeom>
        </p:spPr>
      </p:pic>
      <p:pic>
        <p:nvPicPr>
          <p:cNvPr id="14" name="Picture 13" descr="&quot;&quot;"/>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07486" y="5578413"/>
            <a:ext cx="1274015" cy="1172240"/>
          </a:xfrm>
          <a:prstGeom prst="rect">
            <a:avLst/>
          </a:prstGeom>
        </p:spPr>
      </p:pic>
      <p:pic>
        <p:nvPicPr>
          <p:cNvPr id="15" name="Picture 14" descr="&quot;&qu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7750327" y="4293785"/>
            <a:ext cx="1740844" cy="951561"/>
          </a:xfrm>
          <a:prstGeom prst="rect">
            <a:avLst/>
          </a:prstGeom>
        </p:spPr>
      </p:pic>
      <p:pic>
        <p:nvPicPr>
          <p:cNvPr id="16" name="Picture 15" descr="&quot;&qu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48726" y="4258625"/>
            <a:ext cx="999308" cy="999308"/>
          </a:xfrm>
          <a:prstGeom prst="rect">
            <a:avLst/>
          </a:prstGeom>
        </p:spPr>
      </p:pic>
      <p:pic>
        <p:nvPicPr>
          <p:cNvPr id="17" name="Picture 16" descr="&quot;&quot;"/>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76995" y="4560201"/>
            <a:ext cx="1137975" cy="1137975"/>
          </a:xfrm>
          <a:prstGeom prst="rect">
            <a:avLst/>
          </a:prstGeom>
        </p:spPr>
      </p:pic>
      <p:pic>
        <p:nvPicPr>
          <p:cNvPr id="19" name="Picture 18" descr="&quot;&quot;"/>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04574" y="5452032"/>
            <a:ext cx="2714921" cy="625597"/>
          </a:xfrm>
          <a:prstGeom prst="rect">
            <a:avLst/>
          </a:prstGeom>
        </p:spPr>
      </p:pic>
      <p:pic>
        <p:nvPicPr>
          <p:cNvPr id="20" name="Picture 19" descr="&quot;&qu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249" y="3486981"/>
            <a:ext cx="1219408" cy="1219408"/>
          </a:xfrm>
          <a:prstGeom prst="rect">
            <a:avLst/>
          </a:prstGeom>
        </p:spPr>
      </p:pic>
      <p:sp>
        <p:nvSpPr>
          <p:cNvPr id="21" name="Slide Number Placeholder 20">
            <a:extLst>
              <a:ext uri="{FF2B5EF4-FFF2-40B4-BE49-F238E27FC236}">
                <a16:creationId xmlns:a16="http://schemas.microsoft.com/office/drawing/2014/main" id="{602E4F8D-8666-E54D-934A-568ED9A558E2}"/>
              </a:ext>
            </a:extLst>
          </p:cNvPr>
          <p:cNvSpPr>
            <a:spLocks noGrp="1"/>
          </p:cNvSpPr>
          <p:nvPr>
            <p:ph type="sldNum" sz="quarter" idx="12"/>
          </p:nvPr>
        </p:nvSpPr>
        <p:spPr/>
        <p:txBody>
          <a:bodyPr/>
          <a:lstStyle/>
          <a:p>
            <a:fld id="{3E5BF5F9-4D9A-9543-85E8-59158CD2B6EB}" type="slidenum">
              <a:rPr lang="en-US" smtClean="0"/>
              <a:t>47</a:t>
            </a:fld>
            <a:endParaRPr lang="en-US"/>
          </a:p>
        </p:txBody>
      </p:sp>
    </p:spTree>
    <p:custDataLst>
      <p:tags r:id="rId1"/>
    </p:custDataLst>
    <p:extLst>
      <p:ext uri="{BB962C8B-B14F-4D97-AF65-F5344CB8AC3E}">
        <p14:creationId xmlns:p14="http://schemas.microsoft.com/office/powerpoint/2010/main" val="306060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3"/>
                                        </p:tgtEl>
                                        <p:attrNameLst>
                                          <p:attrName>style.visibility</p:attrName>
                                        </p:attrNameLst>
                                      </p:cBhvr>
                                      <p:to>
                                        <p:strVal val="hidden"/>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childTnLst>
                                </p:cTn>
                              </p:par>
                              <p:par>
                                <p:cTn id="80" presetID="1" presetClass="exit" presetSubtype="0" fill="hold" nodeType="withEffect">
                                  <p:stCondLst>
                                    <p:cond delay="0"/>
                                  </p:stCondLst>
                                  <p:childTnLst>
                                    <p:set>
                                      <p:cBhvr>
                                        <p:cTn id="81" dur="1" fill="hold">
                                          <p:stCondLst>
                                            <p:cond delay="0"/>
                                          </p:stCondLst>
                                        </p:cTn>
                                        <p:tgtEl>
                                          <p:spTgt spid="14"/>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
                                            <p:txEl>
                                              <p:pRg st="6" end="6"/>
                                            </p:txEl>
                                          </p:spTgt>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6"/>
                                        </p:tgtEl>
                                        <p:attrNameLst>
                                          <p:attrName>style.visibility</p:attrName>
                                        </p:attrNameLst>
                                      </p:cBhvr>
                                      <p:to>
                                        <p:strVal val="hidden"/>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7" end="7"/>
                                            </p:txEl>
                                          </p:spTgt>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17"/>
                                        </p:tgtEl>
                                        <p:attrNameLst>
                                          <p:attrName>style.visibility</p:attrName>
                                        </p:attrNameLst>
                                      </p:cBhvr>
                                      <p:to>
                                        <p:strVal val="hidden"/>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Example scenario</a:t>
            </a:r>
          </a:p>
        </p:txBody>
      </p:sp>
      <p:sp>
        <p:nvSpPr>
          <p:cNvPr id="3" name="Content Placeholder 2"/>
          <p:cNvSpPr>
            <a:spLocks noGrp="1"/>
          </p:cNvSpPr>
          <p:nvPr>
            <p:ph idx="1"/>
          </p:nvPr>
        </p:nvSpPr>
        <p:spPr/>
        <p:txBody>
          <a:bodyPr/>
          <a:lstStyle/>
          <a:p>
            <a:r>
              <a:rPr lang="en-US" sz="3733" dirty="0">
                <a:latin typeface="Arial" panose="020B0604020202020204" pitchFamily="34" charset="0"/>
                <a:cs typeface="Arial" panose="020B0604020202020204" pitchFamily="34" charset="0"/>
              </a:rPr>
              <a:t>You are at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work</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This building has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cameras</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that are recording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video of the entire building</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The video is</a:t>
            </a:r>
            <a:r>
              <a:rPr lang="en-US" sz="3733" b="1" dirty="0">
                <a:latin typeface="Arial" panose="020B0604020202020204" pitchFamily="34" charset="0"/>
                <a:cs typeface="Arial" panose="020B0604020202020204" pitchFamily="34" charset="0"/>
              </a:rPr>
              <a:t> [</a:t>
            </a:r>
            <a:r>
              <a:rPr lang="en-US" sz="3733" b="1" dirty="0">
                <a:solidFill>
                  <a:srgbClr val="FF0000"/>
                </a:solidFill>
                <a:latin typeface="Arial" panose="020B0604020202020204" pitchFamily="34" charset="0"/>
                <a:cs typeface="Arial" panose="020B0604020202020204" pitchFamily="34" charset="0"/>
              </a:rPr>
              <a:t>shared with law enforcement</a:t>
            </a:r>
            <a:r>
              <a:rPr lang="en-US" sz="3733" b="1" dirty="0">
                <a:latin typeface="Arial" panose="020B0604020202020204" pitchFamily="34" charset="0"/>
                <a:cs typeface="Arial" panose="020B0604020202020204" pitchFamily="34" charset="0"/>
              </a:rPr>
              <a:t>] </a:t>
            </a:r>
            <a:r>
              <a:rPr lang="en-US" sz="3733" dirty="0">
                <a:latin typeface="Arial" panose="020B0604020202020204" pitchFamily="34" charset="0"/>
                <a:cs typeface="Arial" panose="020B0604020202020204" pitchFamily="34" charset="0"/>
              </a:rPr>
              <a:t>to</a:t>
            </a:r>
            <a:r>
              <a:rPr lang="en-US" sz="3733" b="1" dirty="0">
                <a:latin typeface="Arial" panose="020B0604020202020204" pitchFamily="34" charset="0"/>
                <a:cs typeface="Arial" panose="020B0604020202020204" pitchFamily="34" charset="0"/>
              </a:rPr>
              <a:t> [</a:t>
            </a:r>
            <a:r>
              <a:rPr lang="en-US" sz="3733" b="1" dirty="0">
                <a:solidFill>
                  <a:srgbClr val="FF0000"/>
                </a:solidFill>
                <a:latin typeface="Arial" panose="020B0604020202020204" pitchFamily="34" charset="0"/>
                <a:cs typeface="Arial" panose="020B0604020202020204" pitchFamily="34" charset="0"/>
              </a:rPr>
              <a:t>improve public safety</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and they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will not delete it</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FDD5B5B8-2515-5C4E-90C2-8B3D92063553}"/>
              </a:ext>
            </a:extLst>
          </p:cNvPr>
          <p:cNvSpPr>
            <a:spLocks noGrp="1"/>
          </p:cNvSpPr>
          <p:nvPr>
            <p:ph type="sldNum" sz="quarter" idx="12"/>
          </p:nvPr>
        </p:nvSpPr>
        <p:spPr/>
        <p:txBody>
          <a:bodyPr/>
          <a:lstStyle/>
          <a:p>
            <a:fld id="{3E5BF5F9-4D9A-9543-85E8-59158CD2B6EB}" type="slidenum">
              <a:rPr lang="en-US" smtClean="0"/>
              <a:t>48</a:t>
            </a:fld>
            <a:endParaRPr lang="en-US"/>
          </a:p>
        </p:txBody>
      </p:sp>
    </p:spTree>
    <p:extLst>
      <p:ext uri="{BB962C8B-B14F-4D97-AF65-F5344CB8AC3E}">
        <p14:creationId xmlns:p14="http://schemas.microsoft.com/office/powerpoint/2010/main" val="221921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Example scenario</a:t>
            </a:r>
          </a:p>
        </p:txBody>
      </p:sp>
      <p:sp>
        <p:nvSpPr>
          <p:cNvPr id="3" name="Content Placeholder 2"/>
          <p:cNvSpPr>
            <a:spLocks noGrp="1"/>
          </p:cNvSpPr>
          <p:nvPr>
            <p:ph idx="1"/>
          </p:nvPr>
        </p:nvSpPr>
        <p:spPr>
          <a:xfrm>
            <a:off x="609600" y="1882775"/>
            <a:ext cx="10515600" cy="4351338"/>
          </a:xfrm>
        </p:spPr>
        <p:txBody>
          <a:bodyPr/>
          <a:lstStyle/>
          <a:p>
            <a:r>
              <a:rPr lang="en-US" sz="3733" dirty="0">
                <a:latin typeface="Arial" panose="020B0604020202020204" pitchFamily="34" charset="0"/>
                <a:cs typeface="Arial" panose="020B0604020202020204" pitchFamily="34" charset="0"/>
              </a:rPr>
              <a:t>You are at a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department store</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This store has an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iris scanner</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that scans customers' irises automatically as they enter the store in order to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remotely identify returning customers</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 Your iris scan will be kept for </a:t>
            </a:r>
            <a:r>
              <a:rPr lang="en-US" sz="3733" b="1" dirty="0">
                <a:latin typeface="Arial" panose="020B0604020202020204" pitchFamily="34" charset="0"/>
                <a:cs typeface="Arial" panose="020B0604020202020204" pitchFamily="34" charset="0"/>
              </a:rPr>
              <a:t>[</a:t>
            </a:r>
            <a:r>
              <a:rPr lang="en-US" sz="3733" b="1" dirty="0">
                <a:solidFill>
                  <a:srgbClr val="FF0000"/>
                </a:solidFill>
                <a:latin typeface="Arial" panose="020B0604020202020204" pitchFamily="34" charset="0"/>
                <a:cs typeface="Arial" panose="020B0604020202020204" pitchFamily="34" charset="0"/>
              </a:rPr>
              <a:t>one week</a:t>
            </a:r>
            <a:r>
              <a:rPr lang="en-US" sz="3733" b="1" dirty="0">
                <a:latin typeface="Arial" panose="020B0604020202020204" pitchFamily="34" charset="0"/>
                <a:cs typeface="Arial" panose="020B0604020202020204" pitchFamily="34" charset="0"/>
              </a:rPr>
              <a:t>]</a:t>
            </a:r>
            <a:r>
              <a:rPr lang="en-US" sz="3733" dirty="0">
                <a:latin typeface="Arial" panose="020B0604020202020204" pitchFamily="34" charset="0"/>
                <a:cs typeface="Arial" panose="020B0604020202020204" pitchFamily="34" charset="0"/>
              </a:rPr>
              <a:t>.</a:t>
            </a:r>
            <a:endParaRPr lang="en-US" sz="2667"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177766-4E54-434C-91A2-82C83F7AE0B1}"/>
              </a:ext>
            </a:extLst>
          </p:cNvPr>
          <p:cNvSpPr>
            <a:spLocks noGrp="1"/>
          </p:cNvSpPr>
          <p:nvPr>
            <p:ph type="sldNum" sz="quarter" idx="12"/>
          </p:nvPr>
        </p:nvSpPr>
        <p:spPr/>
        <p:txBody>
          <a:bodyPr/>
          <a:lstStyle/>
          <a:p>
            <a:fld id="{3E5BF5F9-4D9A-9543-85E8-59158CD2B6EB}" type="slidenum">
              <a:rPr lang="en-US" smtClean="0"/>
              <a:t>49</a:t>
            </a:fld>
            <a:endParaRPr lang="en-US"/>
          </a:p>
        </p:txBody>
      </p:sp>
    </p:spTree>
    <p:custDataLst>
      <p:tags r:id="rId1"/>
    </p:custDataLst>
    <p:extLst>
      <p:ext uri="{BB962C8B-B14F-4D97-AF65-F5344CB8AC3E}">
        <p14:creationId xmlns:p14="http://schemas.microsoft.com/office/powerpoint/2010/main" val="257808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ea typeface="Arial" charset="0"/>
                <a:cs typeface="Arial" panose="020B0604020202020204" pitchFamily="34" charset="0"/>
              </a:rPr>
              <a:t>Luckily we have permission managers</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detailed app permissions">
            <a:extLst>
              <a:ext uri="{FF2B5EF4-FFF2-40B4-BE49-F238E27FC236}">
                <a16:creationId xmlns:a16="http://schemas.microsoft.com/office/drawing/2014/main" id="{A6133721-80B6-9A49-A583-E2AFD0EA4B4C}"/>
              </a:ext>
            </a:extLst>
          </p:cNvPr>
          <p:cNvPicPr>
            <a:picLocks noChangeAspect="1"/>
          </p:cNvPicPr>
          <p:nvPr/>
        </p:nvPicPr>
        <p:blipFill>
          <a:blip r:embed="rId2"/>
          <a:stretch>
            <a:fillRect/>
          </a:stretch>
        </p:blipFill>
        <p:spPr>
          <a:xfrm>
            <a:off x="396765" y="1155139"/>
            <a:ext cx="7722115" cy="5702861"/>
          </a:xfrm>
          <a:prstGeom prst="rect">
            <a:avLst/>
          </a:prstGeom>
        </p:spPr>
      </p:pic>
      <p:sp>
        <p:nvSpPr>
          <p:cNvPr id="5" name="TextBox 4">
            <a:extLst>
              <a:ext uri="{FF2B5EF4-FFF2-40B4-BE49-F238E27FC236}">
                <a16:creationId xmlns:a16="http://schemas.microsoft.com/office/drawing/2014/main" id="{143E3F90-D176-8846-8134-0FCCF928C36D}"/>
              </a:ext>
            </a:extLst>
          </p:cNvPr>
          <p:cNvSpPr txBox="1"/>
          <p:nvPr/>
        </p:nvSpPr>
        <p:spPr>
          <a:xfrm>
            <a:off x="8208576" y="2389138"/>
            <a:ext cx="372805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Enable us to view what apps access what permission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Allows us to also update permissions</a:t>
            </a: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4250247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Studied 380 </a:t>
            </a:r>
            <a:r>
              <a:rPr lang="en-US" b="1" dirty="0" err="1">
                <a:solidFill>
                  <a:srgbClr val="FF0000"/>
                </a:solidFill>
                <a:latin typeface="Arial" panose="020B0604020202020204" pitchFamily="34" charset="0"/>
                <a:cs typeface="Arial" panose="020B0604020202020204" pitchFamily="34" charset="0"/>
              </a:rPr>
              <a:t>IoT</a:t>
            </a:r>
            <a:r>
              <a:rPr lang="en-US" b="1" dirty="0">
                <a:solidFill>
                  <a:srgbClr val="FF0000"/>
                </a:solidFill>
                <a:latin typeface="Arial" panose="020B0604020202020204" pitchFamily="34" charset="0"/>
                <a:cs typeface="Arial" panose="020B0604020202020204" pitchFamily="34" charset="0"/>
              </a:rPr>
              <a:t> scenarios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126,720 possible scenarios</a:t>
            </a:r>
          </a:p>
          <a:p>
            <a:r>
              <a:rPr lang="en-US" dirty="0">
                <a:latin typeface="Arial" panose="020B0604020202020204" pitchFamily="34" charset="0"/>
                <a:cs typeface="Arial" panose="020B0604020202020204" pitchFamily="34" charset="0"/>
              </a:rPr>
              <a:t>Eliminate infeasible scenarios</a:t>
            </a:r>
          </a:p>
          <a:p>
            <a:r>
              <a:rPr lang="en-US" dirty="0">
                <a:latin typeface="Arial" panose="020B0604020202020204" pitchFamily="34" charset="0"/>
                <a:cs typeface="Arial" panose="020B0604020202020204" pitchFamily="34" charset="0"/>
              </a:rPr>
              <a:t>14 scenarios for each participant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1007 Mechanical Turk participants</a:t>
            </a:r>
          </a:p>
          <a:p>
            <a:r>
              <a:rPr lang="en-US" dirty="0">
                <a:latin typeface="Arial" panose="020B0604020202020204" pitchFamily="34" charset="0"/>
                <a:cs typeface="Arial" panose="020B0604020202020204" pitchFamily="34" charset="0"/>
              </a:rPr>
              <a:t>From the United States</a:t>
            </a:r>
          </a:p>
          <a:p>
            <a:r>
              <a:rPr lang="en-US" dirty="0">
                <a:latin typeface="Arial" panose="020B0604020202020204" pitchFamily="34" charset="0"/>
                <a:cs typeface="Arial" panose="020B0604020202020204" pitchFamily="34" charset="0"/>
              </a:rPr>
              <a:t>Avg. age: 35.3 </a:t>
            </a:r>
          </a:p>
          <a:p>
            <a:r>
              <a:rPr lang="en-US" dirty="0">
                <a:latin typeface="Arial" panose="020B0604020202020204" pitchFamily="34" charset="0"/>
                <a:cs typeface="Arial" panose="020B0604020202020204" pitchFamily="34" charset="0"/>
              </a:rPr>
              <a:t>~15 minutes to complete</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6921D46-EFFA-174F-93D0-084BC8272745}"/>
              </a:ext>
            </a:extLst>
          </p:cNvPr>
          <p:cNvSpPr>
            <a:spLocks noGrp="1"/>
          </p:cNvSpPr>
          <p:nvPr>
            <p:ph type="sldNum" sz="quarter" idx="12"/>
          </p:nvPr>
        </p:nvSpPr>
        <p:spPr/>
        <p:txBody>
          <a:bodyPr/>
          <a:lstStyle/>
          <a:p>
            <a:fld id="{3E5BF5F9-4D9A-9543-85E8-59158CD2B6EB}" type="slidenum">
              <a:rPr lang="en-US" smtClean="0"/>
              <a:t>50</a:t>
            </a:fld>
            <a:endParaRPr lang="en-US"/>
          </a:p>
        </p:txBody>
      </p:sp>
    </p:spTree>
    <p:custDataLst>
      <p:tags r:id="rId1"/>
    </p:custDataLst>
    <p:extLst>
      <p:ext uri="{BB962C8B-B14F-4D97-AF65-F5344CB8AC3E}">
        <p14:creationId xmlns:p14="http://schemas.microsoft.com/office/powerpoint/2010/main" val="146289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138" y="222251"/>
            <a:ext cx="10515600" cy="1092200"/>
          </a:xfrm>
        </p:spPr>
        <p:txBody>
          <a:bodyPr/>
          <a:lstStyle/>
          <a:p>
            <a:r>
              <a:rPr lang="en-US" b="1" dirty="0">
                <a:solidFill>
                  <a:srgbClr val="FF0000"/>
                </a:solidFill>
                <a:latin typeface="Arial" panose="020B0604020202020204" pitchFamily="34" charset="0"/>
                <a:cs typeface="Arial" panose="020B0604020202020204" pitchFamily="34" charset="0"/>
              </a:rPr>
              <a:t>Questions per scenario</a:t>
            </a:r>
          </a:p>
        </p:txBody>
      </p:sp>
      <p:sp>
        <p:nvSpPr>
          <p:cNvPr id="5" name="Content Placeholder 4"/>
          <p:cNvSpPr>
            <a:spLocks noGrp="1"/>
          </p:cNvSpPr>
          <p:nvPr>
            <p:ph idx="1"/>
          </p:nvPr>
        </p:nvSpPr>
        <p:spPr>
          <a:xfrm>
            <a:off x="471487" y="1539082"/>
            <a:ext cx="10515600" cy="1747044"/>
          </a:xfrm>
        </p:spPr>
        <p:txBody>
          <a:bodyPr>
            <a:normAutofit/>
          </a:bodyPr>
          <a:lstStyle/>
          <a:p>
            <a:pPr>
              <a:spcBef>
                <a:spcPct val="0"/>
              </a:spcBef>
              <a:spcAft>
                <a:spcPct val="0"/>
              </a:spcAft>
            </a:pPr>
            <a:r>
              <a:rPr lang="en-US" i="1" dirty="0">
                <a:solidFill>
                  <a:prstClr val="black"/>
                </a:solidFill>
                <a:latin typeface="Arial" charset="0"/>
              </a:rPr>
              <a:t>I would want my mobile phone to notify me [every time/only the first time/every once in a while] this data collection occurs.</a:t>
            </a:r>
          </a:p>
          <a:p>
            <a:pPr marL="0" indent="0">
              <a:spcBef>
                <a:spcPct val="0"/>
              </a:spcBef>
              <a:spcAft>
                <a:spcPct val="0"/>
              </a:spcAft>
              <a:buNone/>
            </a:pPr>
            <a:endParaRPr lang="en-US" sz="2000" i="1" dirty="0">
              <a:solidFill>
                <a:prstClr val="black"/>
              </a:solidFill>
              <a:latin typeface="Arial" charset="0"/>
            </a:endParaRPr>
          </a:p>
          <a:p>
            <a:pPr lvl="1">
              <a:spcAft>
                <a:spcPct val="0"/>
              </a:spcAft>
            </a:pPr>
            <a:r>
              <a:rPr lang="en-US" dirty="0">
                <a:solidFill>
                  <a:prstClr val="black"/>
                </a:solidFill>
                <a:latin typeface="Arial" charset="0"/>
              </a:rPr>
              <a:t>five point scale from “strongly agree” to “strongly disagree”</a:t>
            </a:r>
          </a:p>
        </p:txBody>
      </p:sp>
      <p:sp>
        <p:nvSpPr>
          <p:cNvPr id="6" name="Content Placeholder 2">
            <a:extLst>
              <a:ext uri="{FF2B5EF4-FFF2-40B4-BE49-F238E27FC236}">
                <a16:creationId xmlns:a16="http://schemas.microsoft.com/office/drawing/2014/main" id="{F8CDFB60-D79E-9842-B5A9-1BAD35493DBF}"/>
              </a:ext>
            </a:extLst>
          </p:cNvPr>
          <p:cNvSpPr txBox="1">
            <a:spLocks/>
          </p:cNvSpPr>
          <p:nvPr/>
        </p:nvSpPr>
        <p:spPr>
          <a:xfrm>
            <a:off x="471487" y="3286126"/>
            <a:ext cx="10515600" cy="33147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dirty="0">
                <a:latin typeface="Arial" panose="020B0604020202020204" pitchFamily="34" charset="0"/>
                <a:cs typeface="Arial" panose="020B0604020202020204" pitchFamily="34" charset="0"/>
              </a:rPr>
              <a:t>How would you feel about the data collection in the situation described above if you were given no additional information about the scenario? </a:t>
            </a:r>
          </a:p>
          <a:p>
            <a:pPr lvl="1"/>
            <a:r>
              <a:rPr lang="en-US" dirty="0">
                <a:latin typeface="Arial" panose="020B0604020202020204" pitchFamily="34" charset="0"/>
                <a:cs typeface="Arial" panose="020B0604020202020204" pitchFamily="34" charset="0"/>
              </a:rPr>
              <a:t>five point scale from “very comfortable to “very uncomfortable”</a:t>
            </a:r>
          </a:p>
          <a:p>
            <a:pPr marL="457200" lvl="1" indent="0">
              <a:buNone/>
            </a:pPr>
            <a:endParaRPr lang="en-US" dirty="0">
              <a:latin typeface="Arial" panose="020B0604020202020204" pitchFamily="34" charset="0"/>
              <a:cs typeface="Arial" panose="020B0604020202020204" pitchFamily="34" charset="0"/>
            </a:endParaRPr>
          </a:p>
          <a:p>
            <a:r>
              <a:rPr lang="en-US" i="1" dirty="0">
                <a:latin typeface="Arial" panose="020B0604020202020204" pitchFamily="34" charset="0"/>
                <a:cs typeface="Arial" panose="020B0604020202020204" pitchFamily="34" charset="0"/>
              </a:rPr>
              <a:t>If you had the choice, would you allow or deny this data collection?</a:t>
            </a:r>
          </a:p>
          <a:p>
            <a:pPr lvl="1"/>
            <a:r>
              <a:rPr lang="en-US" dirty="0">
                <a:latin typeface="Arial" panose="020B0604020202020204" pitchFamily="34" charset="0"/>
                <a:cs typeface="Arial" panose="020B0604020202020204" pitchFamily="34" charset="0"/>
              </a:rPr>
              <a:t>Choices: allow, deny </a:t>
            </a:r>
            <a:endParaRPr lang="en-US" sz="2800" i="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227003-168F-D54B-8137-8FF7CB975A3C}"/>
              </a:ext>
            </a:extLst>
          </p:cNvPr>
          <p:cNvSpPr>
            <a:spLocks noGrp="1"/>
          </p:cNvSpPr>
          <p:nvPr>
            <p:ph type="sldNum" sz="quarter" idx="12"/>
          </p:nvPr>
        </p:nvSpPr>
        <p:spPr/>
        <p:txBody>
          <a:bodyPr/>
          <a:lstStyle/>
          <a:p>
            <a:fld id="{3E5BF5F9-4D9A-9543-85E8-59158CD2B6EB}" type="slidenum">
              <a:rPr lang="en-US" smtClean="0"/>
              <a:t>51</a:t>
            </a:fld>
            <a:endParaRPr lang="en-US"/>
          </a:p>
        </p:txBody>
      </p:sp>
    </p:spTree>
    <p:extLst>
      <p:ext uri="{BB962C8B-B14F-4D97-AF65-F5344CB8AC3E}">
        <p14:creationId xmlns:p14="http://schemas.microsoft.com/office/powerpoint/2010/main" val="24395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Model: Every time notification</a:t>
            </a:r>
          </a:p>
        </p:txBody>
      </p:sp>
      <p:sp>
        <p:nvSpPr>
          <p:cNvPr id="3" name="Content Placeholder 2"/>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rPr>
              <a:t>Most impactful explanatory factor</a:t>
            </a:r>
            <a:r>
              <a:rPr lang="en-US" dirty="0">
                <a:latin typeface="Arial" panose="020B0604020202020204" pitchFamily="34" charset="0"/>
                <a:cs typeface="Arial" panose="020B0604020202020204" pitchFamily="34" charset="0"/>
              </a:rPr>
              <a:t>: </a:t>
            </a:r>
          </a:p>
          <a:p>
            <a:pPr lvl="1"/>
            <a:r>
              <a:rPr lang="en-US" sz="2800" dirty="0">
                <a:latin typeface="Arial" panose="020B0604020202020204" pitchFamily="34" charset="0"/>
                <a:cs typeface="Arial" panose="020B0604020202020204" pitchFamily="34" charset="0"/>
              </a:rPr>
              <a:t>Biometrics for an unspecified purpose (</a:t>
            </a:r>
            <a:r>
              <a:rPr lang="en-US" sz="2800" dirty="0" err="1">
                <a:latin typeface="Arial" panose="020B0604020202020204" pitchFamily="34" charset="0"/>
                <a:cs typeface="Arial" panose="020B0604020202020204" pitchFamily="34" charset="0"/>
              </a:rPr>
              <a:t>coef</a:t>
            </a:r>
            <a:r>
              <a:rPr lang="en-US" sz="2800" dirty="0">
                <a:latin typeface="Arial" panose="020B0604020202020204" pitchFamily="34" charset="0"/>
                <a:cs typeface="Arial" panose="020B0604020202020204" pitchFamily="34" charset="0"/>
              </a:rPr>
              <a:t>: 0.88) [strong desire to be notified every time]</a:t>
            </a:r>
          </a:p>
          <a:p>
            <a:pPr lvl="1"/>
            <a:r>
              <a:rPr lang="en-US" sz="2800" dirty="0">
                <a:latin typeface="Arial" panose="020B0604020202020204" pitchFamily="34" charset="0"/>
                <a:cs typeface="Arial" panose="020B0604020202020204" pitchFamily="34" charset="0"/>
              </a:rPr>
              <a:t>Presence for a not beneficial purpose (</a:t>
            </a:r>
            <a:r>
              <a:rPr lang="en-US" sz="2800" dirty="0" err="1">
                <a:latin typeface="Arial" panose="020B0604020202020204" pitchFamily="34" charset="0"/>
                <a:cs typeface="Arial" panose="020B0604020202020204" pitchFamily="34" charset="0"/>
              </a:rPr>
              <a:t>coef</a:t>
            </a:r>
            <a:r>
              <a:rPr lang="en-US" sz="2800" dirty="0">
                <a:latin typeface="Arial" panose="020B0604020202020204" pitchFamily="34" charset="0"/>
                <a:cs typeface="Arial" panose="020B0604020202020204" pitchFamily="34" charset="0"/>
              </a:rPr>
              <a:t>: -0.49) [least desire to be notified every time]</a:t>
            </a:r>
          </a:p>
          <a:p>
            <a:pPr lvl="1"/>
            <a:endParaRPr lang="en-US" sz="28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Least impactful explanatory factor</a:t>
            </a:r>
            <a:r>
              <a:rPr lang="en-US" dirty="0">
                <a:latin typeface="Arial" panose="020B0604020202020204" pitchFamily="34" charset="0"/>
                <a:cs typeface="Arial" panose="020B0604020202020204" pitchFamily="34" charset="0"/>
              </a:rPr>
              <a:t>: </a:t>
            </a:r>
          </a:p>
          <a:p>
            <a:pPr lvl="1"/>
            <a:r>
              <a:rPr lang="en-US" sz="2800" dirty="0">
                <a:latin typeface="Arial" panose="020B0604020202020204" pitchFamily="34" charset="0"/>
                <a:cs typeface="Arial" panose="020B0604020202020204" pitchFamily="34" charset="0"/>
              </a:rPr>
              <a:t>data collected at a department store (</a:t>
            </a:r>
            <a:r>
              <a:rPr lang="en-US" sz="2800" dirty="0" err="1">
                <a:latin typeface="Arial" panose="020B0604020202020204" pitchFamily="34" charset="0"/>
                <a:cs typeface="Arial" panose="020B0604020202020204" pitchFamily="34" charset="0"/>
              </a:rPr>
              <a:t>coef</a:t>
            </a:r>
            <a:r>
              <a:rPr lang="en-US" sz="2800" dirty="0">
                <a:latin typeface="Arial" panose="020B0604020202020204" pitchFamily="34" charset="0"/>
                <a:cs typeface="Arial" panose="020B0604020202020204" pitchFamily="34" charset="0"/>
              </a:rPr>
              <a:t>: -0.69) [least desire based on this location]</a:t>
            </a:r>
          </a:p>
          <a:p>
            <a:pPr marL="609585" lvl="1" indent="0">
              <a:buNone/>
            </a:pPr>
            <a:endParaRPr lang="en-US" sz="2800" dirty="0">
              <a:latin typeface="Arial" panose="020B0604020202020204" pitchFamily="34" charset="0"/>
              <a:cs typeface="Arial" panose="020B0604020202020204" pitchFamily="34" charset="0"/>
            </a:endParaRPr>
          </a:p>
          <a:p>
            <a:pPr lvl="1"/>
            <a:endParaRPr lang="en-US" sz="2800" dirty="0">
              <a:latin typeface="Arial" panose="020B0604020202020204" pitchFamily="34" charset="0"/>
              <a:cs typeface="Arial" panose="020B0604020202020204" pitchFamily="34" charset="0"/>
            </a:endParaRPr>
          </a:p>
          <a:p>
            <a:pPr lvl="1"/>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6CABD3E-D1E2-3649-9426-308F1CB06F8A}"/>
              </a:ext>
            </a:extLst>
          </p:cNvPr>
          <p:cNvSpPr>
            <a:spLocks noGrp="1"/>
          </p:cNvSpPr>
          <p:nvPr>
            <p:ph type="sldNum" sz="quarter" idx="12"/>
          </p:nvPr>
        </p:nvSpPr>
        <p:spPr/>
        <p:txBody>
          <a:bodyPr/>
          <a:lstStyle/>
          <a:p>
            <a:fld id="{3E5BF5F9-4D9A-9543-85E8-59158CD2B6EB}" type="slidenum">
              <a:rPr lang="en-US" smtClean="0"/>
              <a:t>52</a:t>
            </a:fld>
            <a:endParaRPr lang="en-US"/>
          </a:p>
        </p:txBody>
      </p:sp>
    </p:spTree>
    <p:custDataLst>
      <p:tags r:id="rId1"/>
    </p:custDataLst>
    <p:extLst>
      <p:ext uri="{BB962C8B-B14F-4D97-AF65-F5344CB8AC3E}">
        <p14:creationId xmlns:p14="http://schemas.microsoft.com/office/powerpoint/2010/main" val="13741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Model: Comfort level</a:t>
            </a:r>
          </a:p>
        </p:txBody>
      </p:sp>
      <p:sp>
        <p:nvSpPr>
          <p:cNvPr id="3" name="Content Placeholder 2"/>
          <p:cNvSpPr>
            <a:spLocks noGrp="1"/>
          </p:cNvSpPr>
          <p:nvPr>
            <p:ph idx="1"/>
          </p:nvPr>
        </p:nvSpPr>
        <p:spPr>
          <a:xfrm>
            <a:off x="838200" y="1984800"/>
            <a:ext cx="10515600" cy="4351338"/>
          </a:xfrm>
        </p:spPr>
        <p:txBody>
          <a:bodyPr/>
          <a:lstStyle/>
          <a:p>
            <a:r>
              <a:rPr lang="en-US" sz="3200" dirty="0">
                <a:latin typeface="Arial" panose="020B0604020202020204" pitchFamily="34" charset="0"/>
                <a:cs typeface="Arial" panose="020B0604020202020204" pitchFamily="34" charset="0"/>
              </a:rPr>
              <a:t>Most impactful explanatory factor:</a:t>
            </a:r>
          </a:p>
          <a:p>
            <a:pPr lvl="1"/>
            <a:r>
              <a:rPr lang="en-US" sz="3200" dirty="0">
                <a:latin typeface="Arial" panose="020B0604020202020204" pitchFamily="34" charset="0"/>
                <a:cs typeface="Arial" panose="020B0604020202020204" pitchFamily="34" charset="0"/>
              </a:rPr>
              <a:t>Video collection happening today</a:t>
            </a:r>
            <a:r>
              <a:rPr lang="en-US" dirty="0">
                <a:latin typeface="Arial" panose="020B0604020202020204" pitchFamily="34" charset="0"/>
                <a:cs typeface="Arial" panose="020B0604020202020204" pitchFamily="34" charset="0"/>
              </a:rPr>
              <a:t>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1.39, </a:t>
            </a:r>
            <a:r>
              <a:rPr lang="en-US" sz="2667" dirty="0">
                <a:solidFill>
                  <a:srgbClr val="00B050"/>
                </a:solidFill>
                <a:latin typeface="Arial" panose="020B0604020202020204" pitchFamily="34" charset="0"/>
                <a:cs typeface="Arial" panose="020B0604020202020204" pitchFamily="34" charset="0"/>
              </a:rPr>
              <a:t>69%</a:t>
            </a:r>
            <a:r>
              <a:rPr lang="en-US" sz="2667" dirty="0">
                <a:latin typeface="Arial" panose="020B0604020202020204" pitchFamily="34" charset="0"/>
                <a:cs typeface="Arial" panose="020B0604020202020204" pitchFamily="34" charset="0"/>
              </a:rPr>
              <a:t>)</a:t>
            </a:r>
          </a:p>
          <a:p>
            <a:pPr lvl="1"/>
            <a:r>
              <a:rPr lang="en-US" sz="3200" dirty="0">
                <a:latin typeface="Arial" panose="020B0604020202020204" pitchFamily="34" charset="0"/>
                <a:cs typeface="Arial" panose="020B0604020202020204" pitchFamily="34" charset="0"/>
              </a:rPr>
              <a:t>Biometrics</a:t>
            </a:r>
            <a:r>
              <a:rPr lang="en-US" dirty="0">
                <a:latin typeface="Arial" panose="020B0604020202020204" pitchFamily="34" charset="0"/>
                <a:cs typeface="Arial" panose="020B0604020202020204" pitchFamily="34" charset="0"/>
              </a:rPr>
              <a:t>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-1.45, </a:t>
            </a:r>
            <a:r>
              <a:rPr lang="en-US" sz="2667" dirty="0">
                <a:solidFill>
                  <a:srgbClr val="FF0000"/>
                </a:solidFill>
                <a:latin typeface="Arial" panose="020B0604020202020204" pitchFamily="34" charset="0"/>
                <a:cs typeface="Arial" panose="020B0604020202020204" pitchFamily="34" charset="0"/>
              </a:rPr>
              <a:t>28%</a:t>
            </a:r>
            <a:r>
              <a:rPr lang="en-US" sz="2667" dirty="0">
                <a:latin typeface="Arial" panose="020B0604020202020204" pitchFamily="34" charset="0"/>
                <a:cs typeface="Arial" panose="020B0604020202020204" pitchFamily="34" charset="0"/>
              </a:rPr>
              <a:t>)</a:t>
            </a:r>
          </a:p>
          <a:p>
            <a:pPr lvl="1"/>
            <a:endParaRPr lang="en-US"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Least impactful explanatory factor:</a:t>
            </a:r>
          </a:p>
          <a:p>
            <a:pPr lvl="1"/>
            <a:r>
              <a:rPr lang="en-US" sz="3200" dirty="0">
                <a:latin typeface="Arial" panose="020B0604020202020204" pitchFamily="34" charset="0"/>
                <a:cs typeface="Arial" panose="020B0604020202020204" pitchFamily="34" charset="0"/>
              </a:rPr>
              <a:t>Data being kept forever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0.10, </a:t>
            </a:r>
            <a:r>
              <a:rPr lang="en-US" sz="2667" dirty="0">
                <a:solidFill>
                  <a:srgbClr val="00B050"/>
                </a:solidFill>
                <a:latin typeface="Arial" panose="020B0604020202020204" pitchFamily="34" charset="0"/>
                <a:cs typeface="Arial" panose="020B0604020202020204" pitchFamily="34" charset="0"/>
              </a:rPr>
              <a:t>48%</a:t>
            </a:r>
            <a:r>
              <a:rPr lang="en-US" sz="2667"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30EAE142-B4CD-1447-B60D-7E41920E9AE3}"/>
              </a:ext>
            </a:extLst>
          </p:cNvPr>
          <p:cNvSpPr txBox="1"/>
          <p:nvPr/>
        </p:nvSpPr>
        <p:spPr>
          <a:xfrm>
            <a:off x="9283126" y="1027906"/>
            <a:ext cx="2191626"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Legend: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Green: OK with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Red: No OK with</a:t>
            </a:r>
          </a:p>
        </p:txBody>
      </p:sp>
      <p:sp>
        <p:nvSpPr>
          <p:cNvPr id="4" name="Slide Number Placeholder 3">
            <a:extLst>
              <a:ext uri="{FF2B5EF4-FFF2-40B4-BE49-F238E27FC236}">
                <a16:creationId xmlns:a16="http://schemas.microsoft.com/office/drawing/2014/main" id="{9BEB43A2-CD75-9B4C-B1F4-D989887DA5E0}"/>
              </a:ext>
            </a:extLst>
          </p:cNvPr>
          <p:cNvSpPr>
            <a:spLocks noGrp="1"/>
          </p:cNvSpPr>
          <p:nvPr>
            <p:ph type="sldNum" sz="quarter" idx="12"/>
          </p:nvPr>
        </p:nvSpPr>
        <p:spPr/>
        <p:txBody>
          <a:bodyPr/>
          <a:lstStyle/>
          <a:p>
            <a:fld id="{3E5BF5F9-4D9A-9543-85E8-59158CD2B6EB}" type="slidenum">
              <a:rPr lang="en-US" smtClean="0"/>
              <a:t>53</a:t>
            </a:fld>
            <a:endParaRPr lang="en-US"/>
          </a:p>
        </p:txBody>
      </p:sp>
    </p:spTree>
    <p:custDataLst>
      <p:tags r:id="rId1"/>
    </p:custDataLst>
    <p:extLst>
      <p:ext uri="{BB962C8B-B14F-4D97-AF65-F5344CB8AC3E}">
        <p14:creationId xmlns:p14="http://schemas.microsoft.com/office/powerpoint/2010/main" val="10979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Model: Desire to Allow/Deny</a:t>
            </a:r>
          </a:p>
        </p:txBody>
      </p:sp>
      <p:sp>
        <p:nvSpPr>
          <p:cNvPr id="3" name="Content Placeholder 2"/>
          <p:cNvSpPr>
            <a:spLocks noGrp="1"/>
          </p:cNvSpPr>
          <p:nvPr>
            <p:ph idx="1"/>
          </p:nvPr>
        </p:nvSpPr>
        <p:spPr>
          <a:xfrm>
            <a:off x="838200" y="2038576"/>
            <a:ext cx="10515600" cy="4351338"/>
          </a:xfrm>
        </p:spPr>
        <p:txBody>
          <a:bodyPr/>
          <a:lstStyle/>
          <a:p>
            <a:r>
              <a:rPr lang="en-US" sz="3200" dirty="0">
                <a:latin typeface="Arial" panose="020B0604020202020204" pitchFamily="34" charset="0"/>
                <a:cs typeface="Arial" panose="020B0604020202020204" pitchFamily="34" charset="0"/>
              </a:rPr>
              <a:t>Most impactful explanatory factor:</a:t>
            </a:r>
          </a:p>
          <a:p>
            <a:pPr lvl="1"/>
            <a:r>
              <a:rPr lang="en-US" sz="3200" dirty="0">
                <a:latin typeface="Arial" panose="020B0604020202020204" pitchFamily="34" charset="0"/>
                <a:cs typeface="Arial" panose="020B0604020202020204" pitchFamily="34" charset="0"/>
              </a:rPr>
              <a:t>Presence collected at work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2.11, </a:t>
            </a:r>
            <a:r>
              <a:rPr lang="en-US" sz="2667" dirty="0">
                <a:solidFill>
                  <a:srgbClr val="FF0000"/>
                </a:solidFill>
                <a:latin typeface="Arial" panose="020B0604020202020204" pitchFamily="34" charset="0"/>
                <a:cs typeface="Arial" panose="020B0604020202020204" pitchFamily="34" charset="0"/>
              </a:rPr>
              <a:t>64%</a:t>
            </a:r>
            <a:r>
              <a:rPr lang="en-US" sz="2667" dirty="0">
                <a:latin typeface="Arial" panose="020B0604020202020204" pitchFamily="34" charset="0"/>
                <a:cs typeface="Arial" panose="020B0604020202020204" pitchFamily="34" charset="0"/>
              </a:rPr>
              <a:t>)</a:t>
            </a:r>
          </a:p>
          <a:p>
            <a:pPr lvl="1"/>
            <a:r>
              <a:rPr lang="en-US" sz="3200" dirty="0">
                <a:latin typeface="Arial" panose="020B0604020202020204" pitchFamily="34" charset="0"/>
                <a:cs typeface="Arial" panose="020B0604020202020204" pitchFamily="34" charset="0"/>
              </a:rPr>
              <a:t>Video collected at department store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-0.9, </a:t>
            </a:r>
            <a:r>
              <a:rPr lang="en-US" sz="2667" dirty="0">
                <a:solidFill>
                  <a:srgbClr val="00B050"/>
                </a:solidFill>
                <a:latin typeface="Arial" panose="020B0604020202020204" pitchFamily="34" charset="0"/>
                <a:cs typeface="Arial" panose="020B0604020202020204" pitchFamily="34" charset="0"/>
              </a:rPr>
              <a:t>34%</a:t>
            </a:r>
            <a:r>
              <a:rPr lang="en-US" sz="2667" dirty="0">
                <a:latin typeface="Arial" panose="020B0604020202020204" pitchFamily="34" charset="0"/>
                <a:cs typeface="Arial" panose="020B0604020202020204" pitchFamily="34" charset="0"/>
              </a:rPr>
              <a:t>)</a:t>
            </a:r>
          </a:p>
          <a:p>
            <a:pPr lvl="1"/>
            <a:endParaRPr lang="en-US" sz="2667"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Least impactful explanatory factor:</a:t>
            </a:r>
          </a:p>
          <a:p>
            <a:pPr lvl="1"/>
            <a:r>
              <a:rPr lang="en-US" sz="3200" dirty="0">
                <a:latin typeface="Arial" panose="020B0604020202020204" pitchFamily="34" charset="0"/>
                <a:cs typeface="Arial" panose="020B0604020202020204" pitchFamily="34" charset="0"/>
              </a:rPr>
              <a:t>Data being shared </a:t>
            </a:r>
            <a:r>
              <a:rPr lang="en-US" sz="2667" dirty="0">
                <a:latin typeface="Arial" panose="020B0604020202020204" pitchFamily="34" charset="0"/>
                <a:cs typeface="Arial" panose="020B0604020202020204" pitchFamily="34" charset="0"/>
              </a:rPr>
              <a:t>(</a:t>
            </a:r>
            <a:r>
              <a:rPr lang="en-US" sz="2667" dirty="0" err="1">
                <a:latin typeface="Arial" panose="020B0604020202020204" pitchFamily="34" charset="0"/>
                <a:cs typeface="Arial" panose="020B0604020202020204" pitchFamily="34" charset="0"/>
              </a:rPr>
              <a:t>coef</a:t>
            </a:r>
            <a:r>
              <a:rPr lang="en-US" sz="2667" dirty="0">
                <a:latin typeface="Arial" panose="020B0604020202020204" pitchFamily="34" charset="0"/>
                <a:cs typeface="Arial" panose="020B0604020202020204" pitchFamily="34" charset="0"/>
              </a:rPr>
              <a:t>: 0.52, </a:t>
            </a:r>
            <a:r>
              <a:rPr lang="en-US" sz="2667" dirty="0">
                <a:solidFill>
                  <a:srgbClr val="FF0000"/>
                </a:solidFill>
                <a:latin typeface="Arial" panose="020B0604020202020204" pitchFamily="34" charset="0"/>
                <a:cs typeface="Arial" panose="020B0604020202020204" pitchFamily="34" charset="0"/>
              </a:rPr>
              <a:t>45%</a:t>
            </a:r>
            <a:r>
              <a:rPr lang="en-US" sz="2667"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FD56316-7FD6-C540-8D90-588880685222}"/>
              </a:ext>
            </a:extLst>
          </p:cNvPr>
          <p:cNvSpPr txBox="1"/>
          <p:nvPr/>
        </p:nvSpPr>
        <p:spPr>
          <a:xfrm>
            <a:off x="9580669" y="1274267"/>
            <a:ext cx="2191626"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Legend: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Green: OK with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Red: No OK with</a:t>
            </a:r>
          </a:p>
        </p:txBody>
      </p:sp>
      <p:sp>
        <p:nvSpPr>
          <p:cNvPr id="4" name="Slide Number Placeholder 3">
            <a:extLst>
              <a:ext uri="{FF2B5EF4-FFF2-40B4-BE49-F238E27FC236}">
                <a16:creationId xmlns:a16="http://schemas.microsoft.com/office/drawing/2014/main" id="{F2A371DD-B751-4142-B3C4-AF77CBF029B3}"/>
              </a:ext>
            </a:extLst>
          </p:cNvPr>
          <p:cNvSpPr>
            <a:spLocks noGrp="1"/>
          </p:cNvSpPr>
          <p:nvPr>
            <p:ph type="sldNum" sz="quarter" idx="12"/>
          </p:nvPr>
        </p:nvSpPr>
        <p:spPr/>
        <p:txBody>
          <a:bodyPr/>
          <a:lstStyle/>
          <a:p>
            <a:fld id="{3E5BF5F9-4D9A-9543-85E8-59158CD2B6EB}" type="slidenum">
              <a:rPr lang="en-US" smtClean="0"/>
              <a:t>54</a:t>
            </a:fld>
            <a:endParaRPr lang="en-US"/>
          </a:p>
        </p:txBody>
      </p:sp>
    </p:spTree>
    <p:custDataLst>
      <p:tags r:id="rId1"/>
    </p:custDataLst>
    <p:extLst>
      <p:ext uri="{BB962C8B-B14F-4D97-AF65-F5344CB8AC3E}">
        <p14:creationId xmlns:p14="http://schemas.microsoft.com/office/powerpoint/2010/main" val="27358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Prediction accuracy using model </a:t>
            </a:r>
          </a:p>
        </p:txBody>
      </p:sp>
      <p:sp>
        <p:nvSpPr>
          <p:cNvPr id="3" name="Content Placeholder 2"/>
          <p:cNvSpPr>
            <a:spLocks noGrp="1"/>
          </p:cNvSpPr>
          <p:nvPr>
            <p:ph idx="1"/>
          </p:nvPr>
        </p:nvSpPr>
        <p:spPr/>
        <p:txBody>
          <a:bodyPr>
            <a:normAutofit/>
          </a:bodyPr>
          <a:lstStyle/>
          <a:p>
            <a:pPr marL="0" indent="0">
              <a:buNone/>
            </a:pPr>
            <a:r>
              <a:rPr lang="en-US" sz="3200" dirty="0">
                <a:latin typeface="Arial" panose="020B0604020202020204" pitchFamily="34" charset="0"/>
                <a:cs typeface="Arial" panose="020B0604020202020204" pitchFamily="34" charset="0"/>
              </a:rPr>
              <a:t>What if we ask users are about these cases directly and try to configure their preferences?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Comfort level:</a:t>
            </a:r>
          </a:p>
          <a:p>
            <a:pPr lvl="1"/>
            <a:r>
              <a:rPr lang="en-US" sz="3200" dirty="0">
                <a:latin typeface="Arial" panose="020B0604020202020204" pitchFamily="34" charset="0"/>
                <a:cs typeface="Arial" panose="020B0604020202020204" pitchFamily="34" charset="0"/>
              </a:rPr>
              <a:t>~81%</a:t>
            </a:r>
          </a:p>
          <a:p>
            <a:r>
              <a:rPr lang="en-US" sz="3200" dirty="0">
                <a:latin typeface="Arial" panose="020B0604020202020204" pitchFamily="34" charset="0"/>
                <a:cs typeface="Arial" panose="020B0604020202020204" pitchFamily="34" charset="0"/>
              </a:rPr>
              <a:t>Desire to allow or deny:</a:t>
            </a:r>
          </a:p>
          <a:p>
            <a:pPr lvl="1"/>
            <a:r>
              <a:rPr lang="en-US" sz="3200" dirty="0">
                <a:latin typeface="Arial" panose="020B0604020202020204" pitchFamily="34" charset="0"/>
                <a:cs typeface="Arial" panose="020B0604020202020204" pitchFamily="34" charset="0"/>
              </a:rPr>
              <a:t>~79%</a:t>
            </a:r>
          </a:p>
          <a:p>
            <a:pPr marL="609585" lvl="1" indent="0">
              <a:buNone/>
            </a:pPr>
            <a:endParaRPr lang="en-US" sz="3200" dirty="0">
              <a:latin typeface="Arial" panose="020B0604020202020204" pitchFamily="34" charset="0"/>
              <a:cs typeface="Arial" panose="020B0604020202020204" pitchFamily="34" charset="0"/>
            </a:endParaRPr>
          </a:p>
          <a:p>
            <a:pPr lvl="1"/>
            <a:endParaRPr lang="en-US" sz="3200" dirty="0">
              <a:latin typeface="Arial" panose="020B0604020202020204" pitchFamily="34" charset="0"/>
              <a:cs typeface="Arial" panose="020B0604020202020204" pitchFamily="34" charset="0"/>
            </a:endParaRPr>
          </a:p>
          <a:p>
            <a:pPr lvl="1"/>
            <a:endParaRPr lang="en-US" sz="3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B21446-368D-694B-AD8D-A0F4630DD11E}"/>
              </a:ext>
            </a:extLst>
          </p:cNvPr>
          <p:cNvSpPr>
            <a:spLocks noGrp="1"/>
          </p:cNvSpPr>
          <p:nvPr>
            <p:ph type="sldNum" sz="quarter" idx="12"/>
          </p:nvPr>
        </p:nvSpPr>
        <p:spPr/>
        <p:txBody>
          <a:bodyPr/>
          <a:lstStyle/>
          <a:p>
            <a:fld id="{3E5BF5F9-4D9A-9543-85E8-59158CD2B6EB}" type="slidenum">
              <a:rPr lang="en-US" smtClean="0"/>
              <a:t>55</a:t>
            </a:fld>
            <a:endParaRPr lang="en-US"/>
          </a:p>
        </p:txBody>
      </p:sp>
    </p:spTree>
    <p:custDataLst>
      <p:tags r:id="rId1"/>
    </p:custDataLst>
    <p:extLst>
      <p:ext uri="{BB962C8B-B14F-4D97-AF65-F5344CB8AC3E}">
        <p14:creationId xmlns:p14="http://schemas.microsoft.com/office/powerpoint/2010/main" val="36351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72586" y="209612"/>
            <a:ext cx="10957035" cy="828966"/>
          </a:xfrm>
        </p:spPr>
        <p:txBody>
          <a:bodyPr/>
          <a:lstStyle/>
          <a:p>
            <a:r>
              <a:rPr lang="en-US" b="1" dirty="0">
                <a:solidFill>
                  <a:srgbClr val="FF0000"/>
                </a:solidFill>
                <a:latin typeface="Arial" panose="020B0604020202020204" pitchFamily="34" charset="0"/>
                <a:cs typeface="Arial" panose="020B0604020202020204" pitchFamily="34" charset="0"/>
              </a:rPr>
              <a:t>Questions</a:t>
            </a:r>
          </a:p>
        </p:txBody>
      </p:sp>
      <p:sp>
        <p:nvSpPr>
          <p:cNvPr id="2" name="TextBox 1">
            <a:extLst>
              <a:ext uri="{FF2B5EF4-FFF2-40B4-BE49-F238E27FC236}">
                <a16:creationId xmlns:a16="http://schemas.microsoft.com/office/drawing/2014/main" id="{0DBD0E43-2FB7-E645-A81F-D5D48128D4BF}"/>
              </a:ext>
            </a:extLst>
          </p:cNvPr>
          <p:cNvSpPr txBox="1"/>
          <p:nvPr/>
        </p:nvSpPr>
        <p:spPr>
          <a:xfrm>
            <a:off x="560854" y="1695097"/>
            <a:ext cx="1144626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Do you see any change in perception or concern regarding IoT?</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Is there hope to address all these concerns? What can we do to help users?</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56</a:t>
            </a:fld>
            <a:endParaRPr lang="en-US"/>
          </a:p>
        </p:txBody>
      </p:sp>
    </p:spTree>
    <p:extLst>
      <p:ext uri="{BB962C8B-B14F-4D97-AF65-F5344CB8AC3E}">
        <p14:creationId xmlns:p14="http://schemas.microsoft.com/office/powerpoint/2010/main" val="4248286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1325563"/>
          </a:xfrm>
        </p:spPr>
        <p:txBody>
          <a:bodyPr/>
          <a:lstStyle/>
          <a:p>
            <a:r>
              <a:rPr lang="en-US" b="1" dirty="0">
                <a:solidFill>
                  <a:srgbClr val="FF0000"/>
                </a:solidFill>
                <a:latin typeface="Arial" panose="020B0604020202020204" pitchFamily="34" charset="0"/>
                <a:cs typeface="Arial" panose="020B0604020202020204" pitchFamily="34" charset="0"/>
              </a:rPr>
              <a:t>Logistics</a:t>
            </a:r>
            <a:endParaRPr lang="en-GB" b="1" dirty="0">
              <a:solidFill>
                <a:srgbClr val="FF0000"/>
              </a:solidFill>
              <a:latin typeface="Arial" panose="020B0604020202020204" pitchFamily="34" charset="0"/>
              <a:ea typeface="Arial" charset="0"/>
              <a:cs typeface="Arial" panose="020B0604020202020204" pitchFamily="34" charset="0"/>
            </a:endParaRPr>
          </a:p>
        </p:txBody>
      </p:sp>
      <p:sp>
        <p:nvSpPr>
          <p:cNvPr id="2" name="TextBox 1">
            <a:extLst>
              <a:ext uri="{FF2B5EF4-FFF2-40B4-BE49-F238E27FC236}">
                <a16:creationId xmlns:a16="http://schemas.microsoft.com/office/drawing/2014/main" id="{0DBD0E43-2FB7-E645-A81F-D5D48128D4BF}"/>
              </a:ext>
            </a:extLst>
          </p:cNvPr>
          <p:cNvSpPr txBox="1"/>
          <p:nvPr/>
        </p:nvSpPr>
        <p:spPr>
          <a:xfrm>
            <a:off x="396765" y="1985382"/>
            <a:ext cx="1144626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Homework #5 due Nov. 6 @11:59pm</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Project Final report due Nov 16 @11:59pm</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57</a:t>
            </a:fld>
            <a:endParaRPr lang="en-US"/>
          </a:p>
        </p:txBody>
      </p:sp>
    </p:spTree>
    <p:extLst>
      <p:ext uri="{BB962C8B-B14F-4D97-AF65-F5344CB8AC3E}">
        <p14:creationId xmlns:p14="http://schemas.microsoft.com/office/powerpoint/2010/main" val="354343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1317440" cy="795557"/>
          </a:xfrm>
        </p:spPr>
        <p:txBody>
          <a:bodyPr>
            <a:normAutofit/>
          </a:bodyPr>
          <a:lstStyle/>
          <a:p>
            <a:r>
              <a:rPr lang="en-US" b="1" dirty="0">
                <a:solidFill>
                  <a:srgbClr val="FF0000"/>
                </a:solidFill>
                <a:latin typeface="Arial" panose="020B0604020202020204" pitchFamily="34" charset="0"/>
                <a:cs typeface="Arial" panose="020B0604020202020204" pitchFamily="34" charset="0"/>
              </a:rPr>
              <a:t>How often do users check permissions?</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How often do users check permissions">
            <a:extLst>
              <a:ext uri="{FF2B5EF4-FFF2-40B4-BE49-F238E27FC236}">
                <a16:creationId xmlns:a16="http://schemas.microsoft.com/office/drawing/2014/main" id="{36D56AC8-DDA4-F546-A120-45497F05EA74}"/>
              </a:ext>
            </a:extLst>
          </p:cNvPr>
          <p:cNvPicPr>
            <a:picLocks noChangeAspect="1"/>
          </p:cNvPicPr>
          <p:nvPr/>
        </p:nvPicPr>
        <p:blipFill>
          <a:blip r:embed="rId2"/>
          <a:stretch>
            <a:fillRect/>
          </a:stretch>
        </p:blipFill>
        <p:spPr>
          <a:xfrm>
            <a:off x="1377390" y="1173892"/>
            <a:ext cx="9356189" cy="5547583"/>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24027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normAutofit/>
          </a:bodyPr>
          <a:lstStyle/>
          <a:p>
            <a:r>
              <a:rPr lang="en-US" b="1" dirty="0">
                <a:solidFill>
                  <a:srgbClr val="FF0000"/>
                </a:solidFill>
                <a:latin typeface="Arial" panose="020B0604020202020204" pitchFamily="34" charset="0"/>
                <a:cs typeface="Arial" panose="020B0604020202020204" pitchFamily="34" charset="0"/>
              </a:rPr>
              <a:t>What if we nudge them a bit?</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nudge text">
            <a:extLst>
              <a:ext uri="{FF2B5EF4-FFF2-40B4-BE49-F238E27FC236}">
                <a16:creationId xmlns:a16="http://schemas.microsoft.com/office/drawing/2014/main" id="{3E7B2882-F859-5847-8B4C-A3BAF0F4E6E8}"/>
              </a:ext>
            </a:extLst>
          </p:cNvPr>
          <p:cNvPicPr>
            <a:picLocks noChangeAspect="1"/>
          </p:cNvPicPr>
          <p:nvPr/>
        </p:nvPicPr>
        <p:blipFill>
          <a:blip r:embed="rId2"/>
          <a:stretch>
            <a:fillRect/>
          </a:stretch>
        </p:blipFill>
        <p:spPr>
          <a:xfrm>
            <a:off x="1650657" y="1209777"/>
            <a:ext cx="8444814" cy="5329135"/>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7</a:t>
            </a:fld>
            <a:endParaRPr lang="en-US"/>
          </a:p>
        </p:txBody>
      </p:sp>
    </p:spTree>
    <p:extLst>
      <p:ext uri="{BB962C8B-B14F-4D97-AF65-F5344CB8AC3E}">
        <p14:creationId xmlns:p14="http://schemas.microsoft.com/office/powerpoint/2010/main" val="179714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396765" y="254767"/>
            <a:ext cx="10515600" cy="795557"/>
          </a:xfrm>
        </p:spPr>
        <p:txBody>
          <a:bodyPr/>
          <a:lstStyle/>
          <a:p>
            <a:r>
              <a:rPr lang="en-US" b="1" dirty="0">
                <a:solidFill>
                  <a:srgbClr val="FF0000"/>
                </a:solidFill>
                <a:latin typeface="Arial" panose="020B0604020202020204" pitchFamily="34" charset="0"/>
                <a:cs typeface="Arial" panose="020B0604020202020204" pitchFamily="34" charset="0"/>
              </a:rPr>
              <a:t>Nudge design</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more detailed app usage">
            <a:extLst>
              <a:ext uri="{FF2B5EF4-FFF2-40B4-BE49-F238E27FC236}">
                <a16:creationId xmlns:a16="http://schemas.microsoft.com/office/drawing/2014/main" id="{FD62C4E7-9EBF-DD4B-B52C-2CCE2456C2D5}"/>
              </a:ext>
            </a:extLst>
          </p:cNvPr>
          <p:cNvPicPr>
            <a:picLocks noChangeAspect="1"/>
          </p:cNvPicPr>
          <p:nvPr/>
        </p:nvPicPr>
        <p:blipFill>
          <a:blip r:embed="rId2"/>
          <a:stretch>
            <a:fillRect/>
          </a:stretch>
        </p:blipFill>
        <p:spPr>
          <a:xfrm>
            <a:off x="1107965" y="900112"/>
            <a:ext cx="9804400" cy="5638800"/>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234976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08CDF3-8BB7-6841-AB30-9AC8FEBBC8A2}"/>
              </a:ext>
            </a:extLst>
          </p:cNvPr>
          <p:cNvSpPr>
            <a:spLocks noGrp="1"/>
          </p:cNvSpPr>
          <p:nvPr>
            <p:ph type="title"/>
          </p:nvPr>
        </p:nvSpPr>
        <p:spPr>
          <a:xfrm>
            <a:off x="299982" y="159602"/>
            <a:ext cx="11592035" cy="1106449"/>
          </a:xfrm>
        </p:spPr>
        <p:txBody>
          <a:bodyPr>
            <a:noAutofit/>
          </a:bodyPr>
          <a:lstStyle/>
          <a:p>
            <a:r>
              <a:rPr lang="en-US" b="1" dirty="0">
                <a:solidFill>
                  <a:srgbClr val="FF0000"/>
                </a:solidFill>
                <a:latin typeface="Arial" panose="020B0604020202020204" pitchFamily="34" charset="0"/>
                <a:cs typeface="Arial" panose="020B0604020202020204" pitchFamily="34" charset="0"/>
              </a:rPr>
              <a:t>Does nudges make user change settings?</a:t>
            </a:r>
            <a:endParaRPr lang="en-GB" b="1" dirty="0">
              <a:solidFill>
                <a:srgbClr val="FF0000"/>
              </a:solidFill>
              <a:latin typeface="Arial" panose="020B0604020202020204" pitchFamily="34" charset="0"/>
              <a:ea typeface="Arial" charset="0"/>
              <a:cs typeface="Arial" panose="020B0604020202020204" pitchFamily="34" charset="0"/>
            </a:endParaRPr>
          </a:p>
        </p:txBody>
      </p:sp>
      <p:pic>
        <p:nvPicPr>
          <p:cNvPr id="3" name="Picture 2" descr="change in permission change">
            <a:extLst>
              <a:ext uri="{FF2B5EF4-FFF2-40B4-BE49-F238E27FC236}">
                <a16:creationId xmlns:a16="http://schemas.microsoft.com/office/drawing/2014/main" id="{FA2F299B-65C9-4947-9FB0-1B45C34B7F84}"/>
              </a:ext>
            </a:extLst>
          </p:cNvPr>
          <p:cNvPicPr>
            <a:picLocks noChangeAspect="1"/>
          </p:cNvPicPr>
          <p:nvPr/>
        </p:nvPicPr>
        <p:blipFill>
          <a:blip r:embed="rId2"/>
          <a:stretch>
            <a:fillRect/>
          </a:stretch>
        </p:blipFill>
        <p:spPr>
          <a:xfrm>
            <a:off x="701521" y="1361216"/>
            <a:ext cx="10390556" cy="4804805"/>
          </a:xfrm>
          <a:prstGeom prst="rect">
            <a:avLst/>
          </a:prstGeom>
        </p:spPr>
      </p:pic>
      <p:sp>
        <p:nvSpPr>
          <p:cNvPr id="4" name="Slide Number Placeholder 3">
            <a:extLst>
              <a:ext uri="{FF2B5EF4-FFF2-40B4-BE49-F238E27FC236}">
                <a16:creationId xmlns:a16="http://schemas.microsoft.com/office/drawing/2014/main" id="{15D4B4CC-4567-3E46-8FF1-7DE482DFD263}"/>
              </a:ext>
            </a:extLst>
          </p:cNvPr>
          <p:cNvSpPr>
            <a:spLocks noGrp="1"/>
          </p:cNvSpPr>
          <p:nvPr>
            <p:ph type="sldNum" sz="quarter" idx="12"/>
          </p:nvPr>
        </p:nvSpPr>
        <p:spPr/>
        <p:txBody>
          <a:bodyPr/>
          <a:lstStyle/>
          <a:p>
            <a:fld id="{3E5BF5F9-4D9A-9543-85E8-59158CD2B6EB}" type="slidenum">
              <a:rPr lang="en-US" smtClean="0"/>
              <a:t>9</a:t>
            </a:fld>
            <a:endParaRPr lang="en-US"/>
          </a:p>
        </p:txBody>
      </p:sp>
    </p:spTree>
    <p:extLst>
      <p:ext uri="{BB962C8B-B14F-4D97-AF65-F5344CB8AC3E}">
        <p14:creationId xmlns:p14="http://schemas.microsoft.com/office/powerpoint/2010/main" val="42607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1|0.7|4.8|3.3|4.3|3.2|7|0.9|5.9|2.2|6.5|3|6.8|1.3"/>
</p:tagLst>
</file>

<file path=ppt/tags/tag2.xml><?xml version="1.0" encoding="utf-8"?>
<p:tagLst xmlns:a="http://schemas.openxmlformats.org/drawingml/2006/main" xmlns:r="http://schemas.openxmlformats.org/officeDocument/2006/relationships" xmlns:p="http://schemas.openxmlformats.org/presentationml/2006/main">
  <p:tag name="TIMING" val="|8.5"/>
</p:tagLst>
</file>

<file path=ppt/tags/tag3.xml><?xml version="1.0" encoding="utf-8"?>
<p:tagLst xmlns:a="http://schemas.openxmlformats.org/drawingml/2006/main" xmlns:r="http://schemas.openxmlformats.org/officeDocument/2006/relationships" xmlns:p="http://schemas.openxmlformats.org/presentationml/2006/main">
  <p:tag name="TIMING" val="|3.5|1.7|0.5|1.5"/>
</p:tagLst>
</file>

<file path=ppt/tags/tag4.xml><?xml version="1.0" encoding="utf-8"?>
<p:tagLst xmlns:a="http://schemas.openxmlformats.org/drawingml/2006/main" xmlns:r="http://schemas.openxmlformats.org/officeDocument/2006/relationships" xmlns:p="http://schemas.openxmlformats.org/presentationml/2006/main">
  <p:tag name="TIMING" val="|53.3|11.3|6.9"/>
</p:tagLst>
</file>

<file path=ppt/tags/tag5.xml><?xml version="1.0" encoding="utf-8"?>
<p:tagLst xmlns:a="http://schemas.openxmlformats.org/drawingml/2006/main" xmlns:r="http://schemas.openxmlformats.org/officeDocument/2006/relationships" xmlns:p="http://schemas.openxmlformats.org/presentationml/2006/main">
  <p:tag name="TIMING" val="|22.1|31.9"/>
</p:tagLst>
</file>

<file path=ppt/tags/tag6.xml><?xml version="1.0" encoding="utf-8"?>
<p:tagLst xmlns:a="http://schemas.openxmlformats.org/drawingml/2006/main" xmlns:r="http://schemas.openxmlformats.org/officeDocument/2006/relationships" xmlns:p="http://schemas.openxmlformats.org/presentationml/2006/main">
  <p:tag name="TIMING" val="|22.1|31.9"/>
</p:tagLst>
</file>

<file path=ppt/tags/tag7.xml><?xml version="1.0" encoding="utf-8"?>
<p:tagLst xmlns:a="http://schemas.openxmlformats.org/drawingml/2006/main" xmlns:r="http://schemas.openxmlformats.org/officeDocument/2006/relationships" xmlns:p="http://schemas.openxmlformats.org/presentationml/2006/main">
  <p:tag name="TIMING" val="|53.3|11.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29890</TotalTime>
  <Words>2574</Words>
  <Application>Microsoft Macintosh PowerPoint</Application>
  <PresentationFormat>Widescreen</PresentationFormat>
  <Paragraphs>302</Paragraphs>
  <Slides>57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Arial</vt:lpstr>
      <vt:lpstr>ArialMT</vt:lpstr>
      <vt:lpstr>Calibri</vt:lpstr>
      <vt:lpstr>Helvetica Neue</vt:lpstr>
      <vt:lpstr>NimbusRomNo9L</vt:lpstr>
      <vt:lpstr>Wingdings</vt:lpstr>
      <vt:lpstr>Office Theme</vt:lpstr>
      <vt:lpstr>CSC 533: Privacy in the Digital Age (Fall 2020)  Lecture 22: Modeling Users’ Privacy Preferences </vt:lpstr>
      <vt:lpstr>Goals</vt:lpstr>
      <vt:lpstr>Users are not good at making decision</vt:lpstr>
      <vt:lpstr>Users are not aware of permissions</vt:lpstr>
      <vt:lpstr>Luckily we have permission managers</vt:lpstr>
      <vt:lpstr>How often do users check permissions?</vt:lpstr>
      <vt:lpstr>What if we nudge them a bit?</vt:lpstr>
      <vt:lpstr>Nudge design</vt:lpstr>
      <vt:lpstr>Does nudges make user change settings?</vt:lpstr>
      <vt:lpstr>But how should we nudge users?</vt:lpstr>
      <vt:lpstr>Different framing</vt:lpstr>
      <vt:lpstr>Putting it to the test</vt:lpstr>
      <vt:lpstr>Framing matters</vt:lpstr>
      <vt:lpstr>Explosion in number of privacy choices </vt:lpstr>
      <vt:lpstr>Is changing permissions scalable?</vt:lpstr>
      <vt:lpstr>PowerPoint Presentation</vt:lpstr>
      <vt:lpstr>Modeling People’s Mobile App Privacy Preferences </vt:lpstr>
      <vt:lpstr>One Size-Fits-All Defaults Don’t Work </vt:lpstr>
      <vt:lpstr>Hierarchical Clustering </vt:lpstr>
      <vt:lpstr>Unconcerned group</vt:lpstr>
      <vt:lpstr>Conservative Cluster </vt:lpstr>
      <vt:lpstr>Advanced User Cluster</vt:lpstr>
      <vt:lpstr>Identifying a User’s Privacy Profile </vt:lpstr>
      <vt:lpstr>Generating Profile-based Recommendations for Users</vt:lpstr>
      <vt:lpstr>Showing recommendation</vt:lpstr>
      <vt:lpstr>Recommendation with explanation</vt:lpstr>
      <vt:lpstr>Field test</vt:lpstr>
      <vt:lpstr>Mobile App Privacy Assistant </vt:lpstr>
      <vt:lpstr>What about IoT settings?</vt:lpstr>
      <vt:lpstr>From single user to multiple users</vt:lpstr>
      <vt:lpstr>Access controls for different users</vt:lpstr>
      <vt:lpstr>Determining privacy settings for IoT </vt:lpstr>
      <vt:lpstr>User study design</vt:lpstr>
      <vt:lpstr>Relationships considered</vt:lpstr>
      <vt:lpstr>Capabilities</vt:lpstr>
      <vt:lpstr>Are relationship and capabilities enough?</vt:lpstr>
      <vt:lpstr>Participants (MTurk)</vt:lpstr>
      <vt:lpstr>Question format </vt:lpstr>
      <vt:lpstr>Comparison between capabilities</vt:lpstr>
      <vt:lpstr>Capabilities of certain devices</vt:lpstr>
      <vt:lpstr>Capabilities across relationships</vt:lpstr>
      <vt:lpstr>Contextual factors</vt:lpstr>
      <vt:lpstr>Designing access control</vt:lpstr>
      <vt:lpstr>Privacy preference in smart cities</vt:lpstr>
      <vt:lpstr>Design questions</vt:lpstr>
      <vt:lpstr>Vignette study</vt:lpstr>
      <vt:lpstr>Scenarios varied by 8 factors</vt:lpstr>
      <vt:lpstr>Example scenario</vt:lpstr>
      <vt:lpstr>Example scenario</vt:lpstr>
      <vt:lpstr>Studied 380 IoT scenarios</vt:lpstr>
      <vt:lpstr>Questions per scenario</vt:lpstr>
      <vt:lpstr>Model: Every time notification</vt:lpstr>
      <vt:lpstr>Model: Comfort level</vt:lpstr>
      <vt:lpstr>Model: Desire to Allow/Deny</vt:lpstr>
      <vt:lpstr>Prediction accuracy using model </vt:lpstr>
      <vt:lpstr>Questions</vt:lpstr>
      <vt:lpstr>Logistics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1143</cp:revision>
  <cp:lastPrinted>2019-04-16T15:07:59Z</cp:lastPrinted>
  <dcterms:created xsi:type="dcterms:W3CDTF">2019-01-03T13:29:27Z</dcterms:created>
  <dcterms:modified xsi:type="dcterms:W3CDTF">2020-11-03T14:04:44Z</dcterms:modified>
</cp:coreProperties>
</file>